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6" r:id="rId4"/>
    <p:sldId id="275" r:id="rId5"/>
    <p:sldId id="277" r:id="rId6"/>
    <p:sldId id="273" r:id="rId7"/>
    <p:sldId id="266" r:id="rId8"/>
    <p:sldId id="285" r:id="rId9"/>
    <p:sldId id="286" r:id="rId10"/>
    <p:sldId id="271" r:id="rId11"/>
    <p:sldId id="259" r:id="rId12"/>
    <p:sldId id="272" r:id="rId13"/>
    <p:sldId id="279" r:id="rId14"/>
    <p:sldId id="281" r:id="rId15"/>
    <p:sldId id="282" r:id="rId16"/>
    <p:sldId id="283" r:id="rId17"/>
    <p:sldId id="280" r:id="rId18"/>
    <p:sldId id="287" r:id="rId19"/>
    <p:sldId id="274" r:id="rId20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599" autoAdjust="0"/>
  </p:normalViewPr>
  <p:slideViewPr>
    <p:cSldViewPr>
      <p:cViewPr varScale="1">
        <p:scale>
          <a:sx n="81" d="100"/>
          <a:sy n="81" d="100"/>
        </p:scale>
        <p:origin x="-48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3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9ED3D-455D-4D1A-9565-98E2E8A507D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9A424F17-92E0-419F-A105-A85C76868524}">
      <dgm:prSet phldrT="[テキスト]" custT="1"/>
      <dgm:spPr/>
      <dgm:t>
        <a:bodyPr/>
        <a:lstStyle/>
        <a:p>
          <a:r>
            <a:rPr kumimoji="1" lang="en-US" altLang="ja-JP" sz="4800" dirty="0" smtClean="0"/>
            <a:t>Look-up Table</a:t>
          </a:r>
          <a:endParaRPr kumimoji="1" lang="ja-JP" altLang="en-US" sz="4800" dirty="0"/>
        </a:p>
      </dgm:t>
    </dgm:pt>
    <dgm:pt modelId="{07D32BDD-9AA8-4A71-95B9-19E35406AB12}" type="parTrans" cxnId="{1A0AA49C-8621-4086-83AD-63A52FC38A14}">
      <dgm:prSet/>
      <dgm:spPr/>
      <dgm:t>
        <a:bodyPr/>
        <a:lstStyle/>
        <a:p>
          <a:endParaRPr kumimoji="1" lang="ja-JP" altLang="en-US"/>
        </a:p>
      </dgm:t>
    </dgm:pt>
    <dgm:pt modelId="{353BF12D-D963-493E-BE62-52E0480687B4}" type="sibTrans" cxnId="{1A0AA49C-8621-4086-83AD-63A52FC38A14}">
      <dgm:prSet/>
      <dgm:spPr/>
      <dgm:t>
        <a:bodyPr/>
        <a:lstStyle/>
        <a:p>
          <a:endParaRPr kumimoji="1" lang="ja-JP" altLang="en-US"/>
        </a:p>
      </dgm:t>
    </dgm:pt>
    <dgm:pt modelId="{096A34E2-79DF-4DE4-B586-9EB3ADD14F13}">
      <dgm:prSet phldrT="[テキスト]" custT="1"/>
      <dgm:spPr/>
      <dgm:t>
        <a:bodyPr/>
        <a:lstStyle/>
        <a:p>
          <a:r>
            <a:rPr kumimoji="1" lang="en-US" altLang="ja-JP" sz="4000" dirty="0" smtClean="0"/>
            <a:t>Distance of Indexes</a:t>
          </a:r>
          <a:endParaRPr kumimoji="1" lang="ja-JP" altLang="en-US" sz="4000" dirty="0"/>
        </a:p>
      </dgm:t>
    </dgm:pt>
    <dgm:pt modelId="{3AE8EB6F-F624-4E07-B9E2-0D90E137E3B0}" type="parTrans" cxnId="{85AEC4C0-F995-47F8-AB42-D742743A18E5}">
      <dgm:prSet/>
      <dgm:spPr/>
      <dgm:t>
        <a:bodyPr/>
        <a:lstStyle/>
        <a:p>
          <a:endParaRPr kumimoji="1" lang="ja-JP" altLang="en-US"/>
        </a:p>
      </dgm:t>
    </dgm:pt>
    <dgm:pt modelId="{F4E40958-9F79-472B-97E5-12979B6DBB24}" type="sibTrans" cxnId="{85AEC4C0-F995-47F8-AB42-D742743A18E5}">
      <dgm:prSet/>
      <dgm:spPr/>
      <dgm:t>
        <a:bodyPr/>
        <a:lstStyle/>
        <a:p>
          <a:endParaRPr kumimoji="1" lang="ja-JP" altLang="en-US"/>
        </a:p>
      </dgm:t>
    </dgm:pt>
    <dgm:pt modelId="{BEDDEEE1-8C12-44F4-9320-82B389B8A17C}">
      <dgm:prSet phldrT="[テキスト]" custT="1"/>
      <dgm:spPr/>
      <dgm:t>
        <a:bodyPr/>
        <a:lstStyle/>
        <a:p>
          <a:r>
            <a:rPr kumimoji="1" lang="en-US" altLang="ja-JP" sz="2400" dirty="0" smtClean="0"/>
            <a:t>Vector Distance</a:t>
          </a:r>
        </a:p>
        <a:p>
          <a:r>
            <a:rPr kumimoji="1" lang="en-US" altLang="ja-JP" sz="2400" dirty="0" smtClean="0"/>
            <a:t> </a:t>
          </a:r>
          <a:r>
            <a:rPr kumimoji="1" lang="en-US" altLang="ja-JP" sz="2400" dirty="0" err="1" smtClean="0"/>
            <a:t>Tanimoto</a:t>
          </a:r>
          <a:endParaRPr kumimoji="1" lang="en-US" altLang="ja-JP" sz="2400" dirty="0" smtClean="0"/>
        </a:p>
        <a:p>
          <a:endParaRPr kumimoji="1" lang="ja-JP" altLang="en-US" sz="2400" dirty="0"/>
        </a:p>
      </dgm:t>
    </dgm:pt>
    <dgm:pt modelId="{5E6C2FCF-D76B-4BC3-BB67-253DF41E78FC}" type="parTrans" cxnId="{B136415F-37E1-4DD0-B0BE-69F86B383C45}">
      <dgm:prSet/>
      <dgm:spPr/>
      <dgm:t>
        <a:bodyPr/>
        <a:lstStyle/>
        <a:p>
          <a:endParaRPr kumimoji="1" lang="ja-JP" altLang="en-US"/>
        </a:p>
      </dgm:t>
    </dgm:pt>
    <dgm:pt modelId="{C2DF327D-C071-46E1-A040-FF981689A817}" type="sibTrans" cxnId="{B136415F-37E1-4DD0-B0BE-69F86B383C45}">
      <dgm:prSet/>
      <dgm:spPr/>
      <dgm:t>
        <a:bodyPr/>
        <a:lstStyle/>
        <a:p>
          <a:endParaRPr kumimoji="1" lang="ja-JP" altLang="en-US"/>
        </a:p>
      </dgm:t>
    </dgm:pt>
    <dgm:pt modelId="{12802B99-3148-46C5-8E9A-1D04132A1353}" type="pres">
      <dgm:prSet presAssocID="{3FB9ED3D-455D-4D1A-9565-98E2E8A507DE}" presName="Name0" presStyleCnt="0">
        <dgm:presLayoutVars>
          <dgm:dir/>
          <dgm:animLvl val="lvl"/>
          <dgm:resizeHandles val="exact"/>
        </dgm:presLayoutVars>
      </dgm:prSet>
      <dgm:spPr/>
    </dgm:pt>
    <dgm:pt modelId="{E2C773CB-B23F-433D-88BE-4AD677F3F731}" type="pres">
      <dgm:prSet presAssocID="{9A424F17-92E0-419F-A105-A85C76868524}" presName="Name8" presStyleCnt="0"/>
      <dgm:spPr/>
    </dgm:pt>
    <dgm:pt modelId="{28E0FE50-F8D2-44B9-A107-C279953A085D}" type="pres">
      <dgm:prSet presAssocID="{9A424F17-92E0-419F-A105-A85C7686852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52ED662-012C-411D-B01A-BBEB382186AF}" type="pres">
      <dgm:prSet presAssocID="{9A424F17-92E0-419F-A105-A85C768685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B21A38A-F9A5-4E1D-A761-204F7F609C9E}" type="pres">
      <dgm:prSet presAssocID="{096A34E2-79DF-4DE4-B586-9EB3ADD14F13}" presName="Name8" presStyleCnt="0"/>
      <dgm:spPr/>
    </dgm:pt>
    <dgm:pt modelId="{5EF5DDDC-2A79-418F-93CC-32838C786A2B}" type="pres">
      <dgm:prSet presAssocID="{096A34E2-79DF-4DE4-B586-9EB3ADD14F13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61645B0-9F2D-470C-826A-BF9A6F8C310F}" type="pres">
      <dgm:prSet presAssocID="{096A34E2-79DF-4DE4-B586-9EB3ADD14F1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F1F7F1B-EA19-4674-92E9-0A4D820FF857}" type="pres">
      <dgm:prSet presAssocID="{BEDDEEE1-8C12-44F4-9320-82B389B8A17C}" presName="Name8" presStyleCnt="0"/>
      <dgm:spPr/>
    </dgm:pt>
    <dgm:pt modelId="{DC88E983-A001-4CF3-9508-4B997C922EBA}" type="pres">
      <dgm:prSet presAssocID="{BEDDEEE1-8C12-44F4-9320-82B389B8A17C}" presName="level" presStyleLbl="node1" presStyleIdx="2" presStyleCnt="3" custScaleY="113248" custLinFactNeighborY="163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34E752B-4CF6-4510-99B9-89107EC5EC8E}" type="pres">
      <dgm:prSet presAssocID="{BEDDEEE1-8C12-44F4-9320-82B389B8A1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85AEC4C0-F995-47F8-AB42-D742743A18E5}" srcId="{3FB9ED3D-455D-4D1A-9565-98E2E8A507DE}" destId="{096A34E2-79DF-4DE4-B586-9EB3ADD14F13}" srcOrd="1" destOrd="0" parTransId="{3AE8EB6F-F624-4E07-B9E2-0D90E137E3B0}" sibTransId="{F4E40958-9F79-472B-97E5-12979B6DBB24}"/>
    <dgm:cxn modelId="{561B26F6-EE97-4F03-B49E-5A3D21F60EF1}" type="presOf" srcId="{096A34E2-79DF-4DE4-B586-9EB3ADD14F13}" destId="{B61645B0-9F2D-470C-826A-BF9A6F8C310F}" srcOrd="1" destOrd="0" presId="urn:microsoft.com/office/officeart/2005/8/layout/pyramid3"/>
    <dgm:cxn modelId="{9F99BDBA-7AAD-48C7-98EF-E02438151966}" type="presOf" srcId="{BEDDEEE1-8C12-44F4-9320-82B389B8A17C}" destId="{034E752B-4CF6-4510-99B9-89107EC5EC8E}" srcOrd="1" destOrd="0" presId="urn:microsoft.com/office/officeart/2005/8/layout/pyramid3"/>
    <dgm:cxn modelId="{E1BC1A04-5D7C-4A4D-99BB-0122155C50C0}" type="presOf" srcId="{096A34E2-79DF-4DE4-B586-9EB3ADD14F13}" destId="{5EF5DDDC-2A79-418F-93CC-32838C786A2B}" srcOrd="0" destOrd="0" presId="urn:microsoft.com/office/officeart/2005/8/layout/pyramid3"/>
    <dgm:cxn modelId="{614B7936-CD41-458E-94E6-F5488FEC525F}" type="presOf" srcId="{3FB9ED3D-455D-4D1A-9565-98E2E8A507DE}" destId="{12802B99-3148-46C5-8E9A-1D04132A1353}" srcOrd="0" destOrd="0" presId="urn:microsoft.com/office/officeart/2005/8/layout/pyramid3"/>
    <dgm:cxn modelId="{B136415F-37E1-4DD0-B0BE-69F86B383C45}" srcId="{3FB9ED3D-455D-4D1A-9565-98E2E8A507DE}" destId="{BEDDEEE1-8C12-44F4-9320-82B389B8A17C}" srcOrd="2" destOrd="0" parTransId="{5E6C2FCF-D76B-4BC3-BB67-253DF41E78FC}" sibTransId="{C2DF327D-C071-46E1-A040-FF981689A817}"/>
    <dgm:cxn modelId="{1A0AA49C-8621-4086-83AD-63A52FC38A14}" srcId="{3FB9ED3D-455D-4D1A-9565-98E2E8A507DE}" destId="{9A424F17-92E0-419F-A105-A85C76868524}" srcOrd="0" destOrd="0" parTransId="{07D32BDD-9AA8-4A71-95B9-19E35406AB12}" sibTransId="{353BF12D-D963-493E-BE62-52E0480687B4}"/>
    <dgm:cxn modelId="{642A4AD2-C8EF-4075-96C6-4859BE0FECEC}" type="presOf" srcId="{9A424F17-92E0-419F-A105-A85C76868524}" destId="{28E0FE50-F8D2-44B9-A107-C279953A085D}" srcOrd="0" destOrd="0" presId="urn:microsoft.com/office/officeart/2005/8/layout/pyramid3"/>
    <dgm:cxn modelId="{754008A6-80A1-4D82-B0DB-BB4A1A606169}" type="presOf" srcId="{BEDDEEE1-8C12-44F4-9320-82B389B8A17C}" destId="{DC88E983-A001-4CF3-9508-4B997C922EBA}" srcOrd="0" destOrd="0" presId="urn:microsoft.com/office/officeart/2005/8/layout/pyramid3"/>
    <dgm:cxn modelId="{B869E03A-5FD6-43B1-B993-A1CECA6BE631}" type="presOf" srcId="{9A424F17-92E0-419F-A105-A85C76868524}" destId="{352ED662-012C-411D-B01A-BBEB382186AF}" srcOrd="1" destOrd="0" presId="urn:microsoft.com/office/officeart/2005/8/layout/pyramid3"/>
    <dgm:cxn modelId="{14B488EA-075E-49A5-8609-F0676F8C6CA3}" type="presParOf" srcId="{12802B99-3148-46C5-8E9A-1D04132A1353}" destId="{E2C773CB-B23F-433D-88BE-4AD677F3F731}" srcOrd="0" destOrd="0" presId="urn:microsoft.com/office/officeart/2005/8/layout/pyramid3"/>
    <dgm:cxn modelId="{883F36D0-E9A2-4CCA-95A3-89BDF6843183}" type="presParOf" srcId="{E2C773CB-B23F-433D-88BE-4AD677F3F731}" destId="{28E0FE50-F8D2-44B9-A107-C279953A085D}" srcOrd="0" destOrd="0" presId="urn:microsoft.com/office/officeart/2005/8/layout/pyramid3"/>
    <dgm:cxn modelId="{F1882643-B17A-44B1-9042-70DE4D0E427A}" type="presParOf" srcId="{E2C773CB-B23F-433D-88BE-4AD677F3F731}" destId="{352ED662-012C-411D-B01A-BBEB382186AF}" srcOrd="1" destOrd="0" presId="urn:microsoft.com/office/officeart/2005/8/layout/pyramid3"/>
    <dgm:cxn modelId="{31074BB1-3E13-4BBC-8B8C-2F804A5E465D}" type="presParOf" srcId="{12802B99-3148-46C5-8E9A-1D04132A1353}" destId="{CB21A38A-F9A5-4E1D-A761-204F7F609C9E}" srcOrd="1" destOrd="0" presId="urn:microsoft.com/office/officeart/2005/8/layout/pyramid3"/>
    <dgm:cxn modelId="{28D88276-13A8-4BE3-8228-AED36F211CAC}" type="presParOf" srcId="{CB21A38A-F9A5-4E1D-A761-204F7F609C9E}" destId="{5EF5DDDC-2A79-418F-93CC-32838C786A2B}" srcOrd="0" destOrd="0" presId="urn:microsoft.com/office/officeart/2005/8/layout/pyramid3"/>
    <dgm:cxn modelId="{339E0B57-AF0F-4686-B0BA-DC3F8666B47B}" type="presParOf" srcId="{CB21A38A-F9A5-4E1D-A761-204F7F609C9E}" destId="{B61645B0-9F2D-470C-826A-BF9A6F8C310F}" srcOrd="1" destOrd="0" presId="urn:microsoft.com/office/officeart/2005/8/layout/pyramid3"/>
    <dgm:cxn modelId="{A889BC12-C189-4294-BA11-6BA1460C633E}" type="presParOf" srcId="{12802B99-3148-46C5-8E9A-1D04132A1353}" destId="{AF1F7F1B-EA19-4674-92E9-0A4D820FF857}" srcOrd="2" destOrd="0" presId="urn:microsoft.com/office/officeart/2005/8/layout/pyramid3"/>
    <dgm:cxn modelId="{4269724F-C041-4B0D-B3F1-F9493DA47BD6}" type="presParOf" srcId="{AF1F7F1B-EA19-4674-92E9-0A4D820FF857}" destId="{DC88E983-A001-4CF3-9508-4B997C922EBA}" srcOrd="0" destOrd="0" presId="urn:microsoft.com/office/officeart/2005/8/layout/pyramid3"/>
    <dgm:cxn modelId="{35945B67-64B2-4557-93D9-1EFD68F7874C}" type="presParOf" srcId="{AF1F7F1B-EA19-4674-92E9-0A4D820FF857}" destId="{034E752B-4CF6-4510-99B9-89107EC5EC8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E0FE50-F8D2-44B9-A107-C279953A085D}">
      <dsp:nvSpPr>
        <dsp:cNvPr id="0" name=""/>
        <dsp:cNvSpPr/>
      </dsp:nvSpPr>
      <dsp:spPr>
        <a:xfrm rot="10800000">
          <a:off x="0" y="0"/>
          <a:ext cx="6096000" cy="106891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800" kern="1200" dirty="0" smtClean="0"/>
            <a:t>Look-up Table</a:t>
          </a:r>
          <a:endParaRPr kumimoji="1" lang="ja-JP" altLang="en-US" sz="4800" kern="1200" dirty="0"/>
        </a:p>
      </dsp:txBody>
      <dsp:txXfrm>
        <a:off x="1066799" y="0"/>
        <a:ext cx="3962400" cy="1068913"/>
      </dsp:txXfrm>
    </dsp:sp>
    <dsp:sp modelId="{5EF5DDDC-2A79-418F-93CC-32838C786A2B}">
      <dsp:nvSpPr>
        <dsp:cNvPr id="0" name=""/>
        <dsp:cNvSpPr/>
      </dsp:nvSpPr>
      <dsp:spPr>
        <a:xfrm rot="10800000">
          <a:off x="801685" y="1068913"/>
          <a:ext cx="4492629" cy="106891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000" kern="1200" dirty="0" smtClean="0"/>
            <a:t>Distance of Indexes</a:t>
          </a:r>
          <a:endParaRPr kumimoji="1" lang="ja-JP" altLang="en-US" sz="4000" kern="1200" dirty="0"/>
        </a:p>
      </dsp:txBody>
      <dsp:txXfrm>
        <a:off x="1587895" y="1068913"/>
        <a:ext cx="2920208" cy="1068913"/>
      </dsp:txXfrm>
    </dsp:sp>
    <dsp:sp modelId="{DC88E983-A001-4CF3-9508-4B997C922EBA}">
      <dsp:nvSpPr>
        <dsp:cNvPr id="0" name=""/>
        <dsp:cNvSpPr/>
      </dsp:nvSpPr>
      <dsp:spPr>
        <a:xfrm rot="10800000">
          <a:off x="1603370" y="2137827"/>
          <a:ext cx="2889258" cy="192617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Vector Distance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dirty="0" smtClean="0"/>
            <a:t>+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 </a:t>
          </a:r>
          <a:r>
            <a:rPr kumimoji="1" lang="en-US" altLang="ja-JP" sz="2400" kern="1200" dirty="0" err="1" smtClean="0"/>
            <a:t>Tanimoto</a:t>
          </a:r>
          <a:endParaRPr kumimoji="1" lang="en-US" altLang="ja-JP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400" kern="1200" dirty="0"/>
        </a:p>
      </dsp:txBody>
      <dsp:txXfrm>
        <a:off x="1603370" y="2137827"/>
        <a:ext cx="2889258" cy="1926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1F0FE1FE-C414-44E3-BA19-B0CB120E86CD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7C85E8EC-FAE9-4851-B8AC-FABE5448BCF9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BBC1513D-090F-4E86-8482-23FC60C73804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5E5AF349-6D18-4416-BEBB-874C8A5373E7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2765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D72F54-B0B9-44A0-ABF2-0378FF09C6D9}" type="slidenum">
              <a:rPr lang="ja-JP" altLang="en-US" smtClean="0">
                <a:ea typeface="ＭＳ Ｐゴシック" pitchFamily="50" charset="-128"/>
              </a:rPr>
              <a:pPr/>
              <a:t>1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6C3266-D411-4C69-9FBE-C58E354CAEC4}" type="slidenum">
              <a:rPr lang="ja-JP" altLang="en-US" smtClean="0">
                <a:ea typeface="ＭＳ Ｐゴシック" pitchFamily="50" charset="-128"/>
              </a:rPr>
              <a:pPr/>
              <a:t>10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0EC1DD-47CF-403B-A1FA-7A05F5756F1B}" type="slidenum">
              <a:rPr lang="ja-JP" altLang="en-US" smtClean="0">
                <a:ea typeface="ＭＳ Ｐゴシック" pitchFamily="50" charset="-128"/>
              </a:rPr>
              <a:pPr/>
              <a:t>11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D668EC-C4AD-4715-83F7-385E603378B6}" type="slidenum">
              <a:rPr lang="ja-JP" altLang="en-US" smtClean="0">
                <a:ea typeface="ＭＳ Ｐゴシック" pitchFamily="50" charset="-128"/>
              </a:rPr>
              <a:pPr/>
              <a:t>12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B68E83-09B5-4E5A-BF4F-321907B1B4FC}" type="slidenum">
              <a:rPr lang="ja-JP" altLang="en-US" smtClean="0">
                <a:ea typeface="ＭＳ Ｐゴシック" pitchFamily="50" charset="-128"/>
              </a:rPr>
              <a:pPr/>
              <a:t>13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B80F3F-4195-4EAF-B3FA-B12D9717958B}" type="slidenum">
              <a:rPr lang="ja-JP" altLang="en-US" smtClean="0">
                <a:ea typeface="ＭＳ Ｐゴシック" pitchFamily="50" charset="-128"/>
              </a:rPr>
              <a:pPr/>
              <a:t>17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B80F3F-4195-4EAF-B3FA-B12D9717958B}" type="slidenum">
              <a:rPr lang="ja-JP" altLang="en-US" smtClean="0">
                <a:ea typeface="ＭＳ Ｐゴシック" pitchFamily="50" charset="-128"/>
              </a:rPr>
              <a:pPr/>
              <a:t>18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1D3D47-139A-47E0-8690-5A2F5D6FBB52}" type="slidenum">
              <a:rPr lang="ja-JP" altLang="en-US" smtClean="0">
                <a:ea typeface="ＭＳ Ｐゴシック" pitchFamily="50" charset="-128"/>
              </a:rPr>
              <a:pPr/>
              <a:t>19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99030C-7881-4D64-9447-E6B4EF6CA3BA}" type="slidenum">
              <a:rPr lang="ja-JP" altLang="en-US" smtClean="0">
                <a:ea typeface="ＭＳ Ｐゴシック" pitchFamily="50" charset="-128"/>
              </a:rPr>
              <a:pPr/>
              <a:t>2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B7B1FF-BF76-4DC7-ABB7-D49966D6B525}" type="slidenum">
              <a:rPr lang="ja-JP" altLang="en-US" smtClean="0">
                <a:ea typeface="ＭＳ Ｐゴシック" pitchFamily="50" charset="-128"/>
              </a:rPr>
              <a:pPr/>
              <a:t>3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835884-45E5-4224-8989-54F69F6AF44A}" type="slidenum">
              <a:rPr lang="ja-JP" altLang="en-US" smtClean="0">
                <a:ea typeface="ＭＳ Ｐゴシック" pitchFamily="50" charset="-128"/>
              </a:rPr>
              <a:pPr/>
              <a:t>4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6859DF-0ECC-4F63-B117-917F22B84314}" type="slidenum">
              <a:rPr lang="ja-JP" altLang="en-US" smtClean="0">
                <a:ea typeface="ＭＳ Ｐゴシック" pitchFamily="50" charset="-128"/>
              </a:rPr>
              <a:pPr/>
              <a:t>5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2963539-868B-4900-946D-C691C505F5B9}" type="slidenum">
              <a:rPr lang="ja-JP" altLang="en-US" smtClean="0">
                <a:ea typeface="ＭＳ Ｐゴシック" pitchFamily="50" charset="-128"/>
              </a:rPr>
              <a:pPr/>
              <a:t>6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7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8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9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角丸四角形 10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1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4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0" name="正方形/長方形 15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 smtClean="0"/>
              <a:t>マスタ サブタイトルの書式設定</a:t>
            </a:r>
            <a:endParaRPr lang="en-US"/>
          </a:p>
        </p:txBody>
      </p:sp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11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0EB21-26EA-40F8-A2CE-4B10D0B3192E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12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スライド番号プレースホル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3FADA1-9E83-4AF4-BC96-87F6E28617FA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FFBF6-E200-4856-BAA2-4D3D3E3103D1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D1303-8A8E-4B5B-9D56-E26886A027A2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281E2-A123-44E5-A3BF-E1430972BB22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80228-DC8F-44E6-BC7E-FD9FAA205A3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3353-5539-4A66-92AC-29A8126C7CA5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8C94C-5792-4910-8B16-99B255BBAC74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角丸四角形 10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1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4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正方形/長方形 15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9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7617B-66FC-4CA3-92A3-BA6181F524B6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10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1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98739-708A-42F4-86BE-EDD88E754D2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コンテンツ プレースホル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D348F-28A0-448F-8DDE-343B7E364598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6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DE0C5-80BC-4637-B4B3-80D28D850825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コンテンツ プレースホル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75AD3-55DC-42B1-8BBC-79A232941276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8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1B88A-1AB4-4695-815A-5EE598791CBC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854F7-ABB2-4FC5-A69F-5803B889FFCD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4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9CEF0-D9B6-437D-B8AF-6D1592DE4AFC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20C10-D6C9-4C29-BBC3-1CFA2B4D5BE8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D19B0-E5CA-4893-8301-49A76306E5D8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6" name="角丸四角形 10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6DFDE-8D19-45AA-927D-25F8EC124FB3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8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CAF55-BC78-4B06-AA49-DC0833DF424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9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1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en-US" noProof="0" dirty="0"/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18E84-10A1-4676-B8B4-64D9BC1718C1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94433-814E-4D3F-9A61-56FEDFB0BBC2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8" name="角丸四角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052" name="タイトル プレースホル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  <a:endParaRPr lang="en-US" smtClean="0"/>
          </a:p>
        </p:txBody>
      </p:sp>
      <p:sp>
        <p:nvSpPr>
          <p:cNvPr id="2053" name="テキスト プレースホル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smtClean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991224CE-ABEB-46F1-96E6-1F258EF1F297}" type="datetimeFigureOut">
              <a:rPr lang="ja-JP" altLang="en-US"/>
              <a:pPr>
                <a:defRPr/>
              </a:pPr>
              <a:t>2010/5/10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23" name="スライド番号プレースホル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14BDF005-C238-4269-B183-896860756389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B2C1DB"/>
        </a:buClr>
        <a:buSzPct val="85000"/>
        <a:buFont typeface="Wingdings 2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SzPct val="80000"/>
        <a:buFont typeface="Wingdings 2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Char char="o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サブタイトル 2"/>
          <p:cNvSpPr>
            <a:spLocks noGrp="1"/>
          </p:cNvSpPr>
          <p:nvPr>
            <p:ph type="subTitle" idx="1"/>
          </p:nvPr>
        </p:nvSpPr>
        <p:spPr>
          <a:xfrm>
            <a:off x="1285852" y="4786322"/>
            <a:ext cx="6400800" cy="785804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ja-JP" sz="2400" b="1" dirty="0" smtClean="0">
                <a:latin typeface="HGP教科書体" pitchFamily="18" charset="-128"/>
                <a:ea typeface="HGP教科書体" pitchFamily="18" charset="-128"/>
              </a:rPr>
              <a:t>10/05/201</a:t>
            </a:r>
            <a:r>
              <a:rPr lang="ja-JP" altLang="en-US" sz="2400" b="1" dirty="0" smtClean="0">
                <a:latin typeface="HGP教科書体" pitchFamily="18" charset="-128"/>
                <a:ea typeface="HGP教科書体" pitchFamily="18" charset="-128"/>
              </a:rPr>
              <a:t>０</a:t>
            </a:r>
          </a:p>
        </p:txBody>
      </p:sp>
      <p:sp>
        <p:nvSpPr>
          <p:cNvPr id="7171" name="タイトル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altLang="ja-JP" smtClean="0"/>
              <a:t>Video Fingerprinting Project</a:t>
            </a:r>
            <a:endParaRPr lang="ja-JP" altLang="en-US" smtClean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623C8-BF8F-4753-B24B-BDADAD41121E}" type="slidenum">
              <a:rPr lang="ja-JP" altLang="en-US"/>
              <a:pPr>
                <a:defRPr/>
              </a:pPr>
              <a:t>1</a:t>
            </a:fld>
            <a:endParaRPr lang="ja-JP" altLang="en-US"/>
          </a:p>
        </p:txBody>
      </p:sp>
      <p:pic>
        <p:nvPicPr>
          <p:cNvPr id="7173" name="Picture 4" descr="\\TERAPERU\share\Presentations\Logos\skilluplog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714620"/>
            <a:ext cx="2865438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5363" name="正方形/長方形 9"/>
          <p:cNvSpPr>
            <a:spLocks noChangeArrowheads="1"/>
          </p:cNvSpPr>
          <p:nvPr/>
        </p:nvSpPr>
        <p:spPr bwMode="auto">
          <a:xfrm>
            <a:off x="2928926" y="2071678"/>
            <a:ext cx="33575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400" dirty="0">
                <a:latin typeface="Calibri" pitchFamily="34" charset="0"/>
              </a:rPr>
              <a:t>Hierarchy structure:</a:t>
            </a:r>
          </a:p>
        </p:txBody>
      </p:sp>
      <p:graphicFrame>
        <p:nvGraphicFramePr>
          <p:cNvPr id="6" name="図表 5"/>
          <p:cNvGraphicFramePr/>
          <p:nvPr/>
        </p:nvGraphicFramePr>
        <p:xfrm>
          <a:off x="1643042" y="2500306"/>
          <a:ext cx="6000792" cy="349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758C23-D732-4A75-815B-B3A9FB9B1EDF}" type="slidenum">
              <a:rPr lang="ja-JP" altLang="en-US"/>
              <a:pPr>
                <a:defRPr/>
              </a:pPr>
              <a:t>10</a:t>
            </a:fld>
            <a:endParaRPr lang="ja-JP" altLang="en-US"/>
          </a:p>
        </p:txBody>
      </p:sp>
      <p:sp>
        <p:nvSpPr>
          <p:cNvPr id="7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928662" y="1428736"/>
            <a:ext cx="7772400" cy="4572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(Algorithm):</a:t>
            </a:r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4339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785786" y="1428736"/>
            <a:ext cx="7772400" cy="4572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(Algorithm, continued):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Hierarchical approach.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1)Look-Up Table of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Chromas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2)Distance of indexes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3 - 4)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Correlation and Vector Distance.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Look-up is fast and can easily discard obvious different movies. It also scales well.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Distance of indexes is quite efficient.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Only 10% of movies are analyzed with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Correlation and Vector Distance.</a:t>
            </a:r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C269A-1DE5-4E31-8ECB-27CE35EC20EF}" type="slidenum">
              <a:rPr lang="ja-JP" altLang="en-US"/>
              <a:pPr>
                <a:defRPr/>
              </a:pPr>
              <a:t>11</a:t>
            </a:fld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29613" cy="4525963"/>
          </a:xfrm>
        </p:spPr>
        <p:txBody>
          <a:bodyPr rtlCol="0"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How we do it (Algorithm, continued):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Every movie has its indexes extracted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of indexes is stored in LUT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ja-JP" dirty="0" smtClean="0"/>
              <a:t>Average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length of index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Each movie has three tables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ChromaU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ChromaV</a:t>
            </a:r>
            <a:r>
              <a:rPr lang="en-US" altLang="ja-JP" dirty="0" smtClean="0"/>
              <a:t> </a:t>
            </a:r>
            <a:r>
              <a:rPr lang="en-US" altLang="ja-JP" dirty="0" smtClean="0"/>
              <a:t>all with indexes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endParaRPr lang="en-US" altLang="ja-JP" dirty="0" smtClean="0"/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When analyzing Movie against a Clip: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Check what movies have the same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indexed in LUT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Analyze which movies have an index of the same </a:t>
            </a:r>
            <a:r>
              <a:rPr lang="en-US" altLang="ja-JP" dirty="0" smtClean="0"/>
              <a:t>size</a:t>
            </a:r>
            <a:endParaRPr lang="en-US" altLang="ja-JP" dirty="0" smtClean="0"/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Match the distance of segments of indexes (Time and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)</a:t>
            </a:r>
            <a:endParaRPr lang="en-US" altLang="ja-JP" dirty="0" smtClean="0"/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Scoring </a:t>
            </a:r>
            <a:r>
              <a:rPr lang="en-US" altLang="ja-JP" dirty="0" smtClean="0"/>
              <a:t>by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and Distance of Vectors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CDFF89-8014-4E39-AA42-1AA802EEC1BD}" type="slidenum">
              <a:rPr lang="ja-JP" altLang="en-US"/>
              <a:pPr>
                <a:defRPr/>
              </a:pPr>
              <a:t>12</a:t>
            </a:fld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028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29613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smtClean="0"/>
              <a:t>How we do it (Algorithm, continued):</a:t>
            </a:r>
          </a:p>
          <a:p>
            <a:pPr lvl="1" eaLnBrk="1" hangingPunct="1">
              <a:buFont typeface="Arial" charset="0"/>
              <a:buChar char="•"/>
            </a:pPr>
            <a:endParaRPr lang="en-US" altLang="ja-JP" smtClean="0"/>
          </a:p>
          <a:p>
            <a:pPr lvl="1" eaLnBrk="1" hangingPunct="1">
              <a:buFont typeface="Arial" charset="0"/>
              <a:buChar char="•"/>
            </a:pPr>
            <a:r>
              <a:rPr lang="en-US" altLang="ja-JP" smtClean="0"/>
              <a:t>Tanimoto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US" altLang="ja-JP" smtClean="0"/>
              <a:t> </a:t>
            </a:r>
          </a:p>
          <a:p>
            <a:pPr lvl="1" eaLnBrk="1" hangingPunct="1">
              <a:buFont typeface="Arial" charset="0"/>
              <a:buChar char="•"/>
            </a:pPr>
            <a:endParaRPr lang="en-US" altLang="ja-JP" smtClean="0"/>
          </a:p>
          <a:p>
            <a:pPr lvl="2" eaLnBrk="1" hangingPunct="1">
              <a:buFont typeface="Arial" charset="0"/>
              <a:buChar char="•"/>
            </a:pPr>
            <a:r>
              <a:rPr lang="en-US" altLang="ja-JP" smtClean="0"/>
              <a:t>Tanimoto makes a correlation with C and the remaining elements outside C	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ja-JP" smtClean="0"/>
              <a:t>Vector distance</a:t>
            </a:r>
          </a:p>
          <a:p>
            <a:pPr lvl="2" eaLnBrk="1" hangingPunct="1">
              <a:buFont typeface="Arial" charset="0"/>
              <a:buChar char="•"/>
            </a:pPr>
            <a:endParaRPr lang="en-US" altLang="ja-JP" smtClean="0"/>
          </a:p>
        </p:txBody>
      </p:sp>
      <p:pic>
        <p:nvPicPr>
          <p:cNvPr id="1029" name="Picture 2" descr="C:\Users\DANIEL PEREIRA\Desktop\84726b0961f860e4be320367fcdc3db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3000375"/>
            <a:ext cx="26860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357313" y="4929188"/>
          <a:ext cx="2428875" cy="719137"/>
        </p:xfrm>
        <a:graphic>
          <a:graphicData uri="http://schemas.openxmlformats.org/presentationml/2006/ole">
            <p:oleObj spid="_x0000_s1026" name="SmartDraw" r:id="rId5" imgW="4078080" imgH="1206720" progId="">
              <p:embed/>
            </p:oleObj>
          </a:graphicData>
        </a:graphic>
      </p:graphicFrame>
      <p:grpSp>
        <p:nvGrpSpPr>
          <p:cNvPr id="1030" name="Group 5"/>
          <p:cNvGrpSpPr>
            <a:grpSpLocks/>
          </p:cNvGrpSpPr>
          <p:nvPr/>
        </p:nvGrpSpPr>
        <p:grpSpPr bwMode="auto">
          <a:xfrm>
            <a:off x="5143500" y="2500313"/>
            <a:ext cx="2087563" cy="1066800"/>
            <a:chOff x="3648" y="1392"/>
            <a:chExt cx="1315" cy="672"/>
          </a:xfrm>
        </p:grpSpPr>
        <p:sp>
          <p:nvSpPr>
            <p:cNvPr id="1032" name="Oval 6"/>
            <p:cNvSpPr>
              <a:spLocks noChangeArrowheads="1"/>
            </p:cNvSpPr>
            <p:nvPr/>
          </p:nvSpPr>
          <p:spPr bwMode="auto">
            <a:xfrm>
              <a:off x="3855" y="1488"/>
              <a:ext cx="816" cy="576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GB" altLang="ja-JP" sz="2400"/>
            </a:p>
          </p:txBody>
        </p:sp>
        <p:sp>
          <p:nvSpPr>
            <p:cNvPr id="1033" name="Oval 7"/>
            <p:cNvSpPr>
              <a:spLocks noChangeArrowheads="1"/>
            </p:cNvSpPr>
            <p:nvPr/>
          </p:nvSpPr>
          <p:spPr bwMode="auto">
            <a:xfrm>
              <a:off x="4143" y="1488"/>
              <a:ext cx="672" cy="57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34" name="Text Box 8"/>
            <p:cNvSpPr txBox="1">
              <a:spLocks noChangeArrowheads="1"/>
            </p:cNvSpPr>
            <p:nvPr/>
          </p:nvSpPr>
          <p:spPr bwMode="auto">
            <a:xfrm>
              <a:off x="3648" y="1488"/>
              <a:ext cx="25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A</a:t>
              </a:r>
              <a:endParaRPr lang="en-US" altLang="ja-JP" sz="2400"/>
            </a:p>
          </p:txBody>
        </p:sp>
        <p:sp>
          <p:nvSpPr>
            <p:cNvPr id="1035" name="Text Box 9"/>
            <p:cNvSpPr txBox="1">
              <a:spLocks noChangeArrowheads="1"/>
            </p:cNvSpPr>
            <p:nvPr/>
          </p:nvSpPr>
          <p:spPr bwMode="auto">
            <a:xfrm>
              <a:off x="4719" y="1392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B</a:t>
              </a:r>
              <a:endParaRPr lang="en-US" altLang="ja-JP" sz="2400"/>
            </a:p>
          </p:txBody>
        </p:sp>
        <p:sp>
          <p:nvSpPr>
            <p:cNvPr id="1036" name="Text Box 10"/>
            <p:cNvSpPr txBox="1">
              <a:spLocks noChangeArrowheads="1"/>
            </p:cNvSpPr>
            <p:nvPr/>
          </p:nvSpPr>
          <p:spPr bwMode="auto">
            <a:xfrm>
              <a:off x="4287" y="1632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C</a:t>
              </a:r>
              <a:endParaRPr lang="en-US" altLang="ja-JP" sz="2400"/>
            </a:p>
          </p:txBody>
        </p:sp>
      </p:grp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2E9F-1CD7-452B-986E-249DC97AB317}" type="slidenum">
              <a:rPr lang="ja-JP" altLang="en-US"/>
              <a:pPr>
                <a:defRPr/>
              </a:pPr>
              <a:t>13</a:t>
            </a:fld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</a:t>
            </a:r>
            <a:endParaRPr lang="ja-JP" altLang="en-US" smtClean="0"/>
          </a:p>
        </p:txBody>
      </p:sp>
      <p:sp>
        <p:nvSpPr>
          <p:cNvPr id="512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Example test (video capture from </a:t>
            </a:r>
            <a:r>
              <a:rPr lang="en-US" altLang="ja-JP" dirty="0" err="1" smtClean="0"/>
              <a:t>FujiTV</a:t>
            </a:r>
            <a:r>
              <a:rPr lang="en-US" altLang="ja-JP" dirty="0" smtClean="0"/>
              <a:t>):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24 hours video uses 45Gbytes in hard disk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MPEG-2 video captured at 720x480 29.97fps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Fingerprints of 24h of video use 2Mbytes in </a:t>
            </a:r>
            <a:r>
              <a:rPr lang="en-US" altLang="ja-JP" dirty="0" smtClean="0"/>
              <a:t>the </a:t>
            </a:r>
            <a:r>
              <a:rPr lang="en-US" altLang="ja-JP" dirty="0" smtClean="0"/>
              <a:t>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</a:t>
            </a:r>
            <a:endParaRPr lang="ja-JP" altLang="en-US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Output for </a:t>
            </a:r>
            <a:r>
              <a:rPr lang="en-US" altLang="ja-JP" dirty="0" err="1" smtClean="0"/>
              <a:t>Itoen</a:t>
            </a:r>
            <a:r>
              <a:rPr lang="en-US" altLang="ja-JP" dirty="0" smtClean="0"/>
              <a:t> </a:t>
            </a:r>
            <a:r>
              <a:rPr lang="en-US" altLang="ja-JP" dirty="0" smtClean="0"/>
              <a:t>Teas’ Tea ad from 7p.m. of 2009/11/18 to 7p.m. of 2009/11/19: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ja-JP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i="1" dirty="0" smtClean="0"/>
              <a:t>Looking for CM_teastea.mp4 (14 second clip):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[6327~6340]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[17267~17280]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95.83%   Hit: Video segment found in 2009_11_18__19_06__FujiTV.mpg [19697~18710]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[21312~21325]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[21497~21510]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[26937~26950]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[27999~28012]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[40689~40702]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[58406~58419]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75.00%   Hit: Video segment found in 2009_11_18__19_06__FujiTV.mpg [62623~62636]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Similar results were achieved with advertisements from: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err="1" smtClean="0"/>
              <a:t>DoCoMo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Calbee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Biore</a:t>
            </a:r>
            <a:r>
              <a:rPr lang="en-US" altLang="ja-JP" dirty="0" smtClean="0"/>
              <a:t>, Asahi Kasei, </a:t>
            </a:r>
            <a:r>
              <a:rPr lang="en-US" altLang="ja-JP" dirty="0" err="1" smtClean="0"/>
              <a:t>Uniqlo</a:t>
            </a:r>
            <a:r>
              <a:rPr lang="en-US" altLang="ja-JP" dirty="0" smtClean="0"/>
              <a:t>, Sony, Softbank, KDDI, J!NS, Pantene, McDonalds</a:t>
            </a:r>
            <a:endParaRPr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	</a:t>
            </a:r>
            <a:endParaRPr lang="ja-JP" altLang="en-US" smtClean="0"/>
          </a:p>
        </p:txBody>
      </p:sp>
      <p:sp>
        <p:nvSpPr>
          <p:cNvPr id="7171" name="コンテンツ プレースホルダ 2"/>
          <p:cNvSpPr>
            <a:spLocks noGrp="1"/>
          </p:cNvSpPr>
          <p:nvPr>
            <p:ph idx="1"/>
          </p:nvPr>
        </p:nvSpPr>
        <p:spPr>
          <a:xfrm>
            <a:off x="500063" y="135731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Result:</a:t>
            </a:r>
          </a:p>
          <a:p>
            <a:pPr lvl="1" eaLnBrk="1" hangingPunct="1"/>
            <a:r>
              <a:rPr lang="en-US" altLang="ja-JP" dirty="0" smtClean="0"/>
              <a:t>Target: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Result of search: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5791" t="16282" r="27114" b="23497"/>
          <a:stretch>
            <a:fillRect/>
          </a:stretch>
        </p:blipFill>
        <p:spPr bwMode="auto">
          <a:xfrm>
            <a:off x="642910" y="3857628"/>
            <a:ext cx="2090536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15681" t="16285" r="27141" b="23100"/>
          <a:stretch>
            <a:fillRect/>
          </a:stretch>
        </p:blipFill>
        <p:spPr bwMode="auto">
          <a:xfrm>
            <a:off x="1214414" y="3857628"/>
            <a:ext cx="2079952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4"/>
          <a:srcRect l="17130" t="20808" r="28589" b="32147"/>
          <a:stretch>
            <a:fillRect/>
          </a:stretch>
        </p:blipFill>
        <p:spPr bwMode="auto">
          <a:xfrm>
            <a:off x="2357422" y="1571612"/>
            <a:ext cx="1643062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15234" t="16113" r="27343" b="23095"/>
          <a:stretch>
            <a:fillRect/>
          </a:stretch>
        </p:blipFill>
        <p:spPr bwMode="auto">
          <a:xfrm>
            <a:off x="1857356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 l="15234" t="16113" r="26757" b="23095"/>
          <a:stretch>
            <a:fillRect/>
          </a:stretch>
        </p:blipFill>
        <p:spPr bwMode="auto">
          <a:xfrm>
            <a:off x="2786050" y="3857628"/>
            <a:ext cx="2217446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 l="15234" t="16113" r="27344" b="23095"/>
          <a:stretch>
            <a:fillRect/>
          </a:stretch>
        </p:blipFill>
        <p:spPr bwMode="auto">
          <a:xfrm>
            <a:off x="3071802" y="3808059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 l="15429" t="16113" r="27148" b="22900"/>
          <a:stretch>
            <a:fillRect/>
          </a:stretch>
        </p:blipFill>
        <p:spPr bwMode="auto">
          <a:xfrm>
            <a:off x="3714744" y="3857628"/>
            <a:ext cx="207613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 l="15234" t="16113" r="26758" b="22900"/>
          <a:stretch>
            <a:fillRect/>
          </a:stretch>
        </p:blipFill>
        <p:spPr bwMode="auto">
          <a:xfrm>
            <a:off x="4000496" y="3786190"/>
            <a:ext cx="2097347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 l="15430" t="16113" r="27148" b="22900"/>
          <a:stretch>
            <a:fillRect/>
          </a:stretch>
        </p:blipFill>
        <p:spPr bwMode="auto">
          <a:xfrm>
            <a:off x="4857752" y="3857628"/>
            <a:ext cx="207613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1" cstate="print"/>
          <a:srcRect l="15430" t="16113" r="27148" b="23095"/>
          <a:stretch>
            <a:fillRect/>
          </a:stretch>
        </p:blipFill>
        <p:spPr bwMode="auto">
          <a:xfrm>
            <a:off x="5715008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/>
          <a:srcRect l="15234" t="16113" r="27344" b="23095"/>
          <a:stretch>
            <a:fillRect/>
          </a:stretch>
        </p:blipFill>
        <p:spPr bwMode="auto">
          <a:xfrm>
            <a:off x="6215074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cxnSp>
        <p:nvCxnSpPr>
          <p:cNvPr id="16" name="直線矢印コネクタ 15"/>
          <p:cNvCxnSpPr/>
          <p:nvPr/>
        </p:nvCxnSpPr>
        <p:spPr>
          <a:xfrm flipV="1">
            <a:off x="642938" y="4857750"/>
            <a:ext cx="75723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テキスト ボックス 17"/>
          <p:cNvSpPr txBox="1">
            <a:spLocks noChangeArrowheads="1"/>
          </p:cNvSpPr>
          <p:nvPr/>
        </p:nvSpPr>
        <p:spPr bwMode="auto">
          <a:xfrm>
            <a:off x="428625" y="5786438"/>
            <a:ext cx="6496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               8:45:27  11:47:47    0:28:17               0:55:12               2:28:57             6:18:08                11:13:25</a:t>
            </a:r>
            <a:endParaRPr lang="ja-JP" altLang="en-US" sz="1200">
              <a:latin typeface="Calibri" pitchFamily="34" charset="0"/>
            </a:endParaRPr>
          </a:p>
        </p:txBody>
      </p:sp>
      <p:sp>
        <p:nvSpPr>
          <p:cNvPr id="7185" name="テキスト ボックス 18"/>
          <p:cNvSpPr txBox="1">
            <a:spLocks noChangeArrowheads="1"/>
          </p:cNvSpPr>
          <p:nvPr/>
        </p:nvSpPr>
        <p:spPr bwMode="auto">
          <a:xfrm>
            <a:off x="581025" y="5938838"/>
            <a:ext cx="6769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                                                                                0:58:17                2:46:39                                              12:23:42  </a:t>
            </a:r>
            <a:endParaRPr lang="ja-JP" altLang="en-US" sz="1200">
              <a:latin typeface="Calibri" pitchFamily="34" charset="0"/>
            </a:endParaRPr>
          </a:p>
        </p:txBody>
      </p:sp>
      <p:sp>
        <p:nvSpPr>
          <p:cNvPr id="7186" name="テキスト ボックス 20"/>
          <p:cNvSpPr txBox="1">
            <a:spLocks noChangeArrowheads="1"/>
          </p:cNvSpPr>
          <p:nvPr/>
        </p:nvSpPr>
        <p:spPr bwMode="auto">
          <a:xfrm>
            <a:off x="142875" y="4929188"/>
            <a:ext cx="8786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7:00 pm            							                  7:00 pm</a:t>
            </a:r>
            <a:endParaRPr lang="ja-JP" altLang="en-US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2048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Related patents:</a:t>
            </a:r>
          </a:p>
          <a:p>
            <a:pPr lvl="1" eaLnBrk="1" hangingPunct="1">
              <a:buFont typeface="Arial" charset="0"/>
              <a:buChar char="–"/>
            </a:pP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Eight new video fingerprinting patents found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Two very similar patents filled in USA and Europe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All patents were accepted within the past 4 months, </a:t>
            </a:r>
            <a:r>
              <a:rPr lang="en-US" altLang="ja-JP" dirty="0" smtClean="0"/>
              <a:t>some </a:t>
            </a:r>
            <a:r>
              <a:rPr lang="en-US" altLang="ja-JP" dirty="0" smtClean="0"/>
              <a:t>of them within the last month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Japanese patent submission is very </a:t>
            </a:r>
            <a:r>
              <a:rPr lang="en-US" altLang="ja-JP" dirty="0" smtClean="0"/>
              <a:t>strict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Needs innovative ideas with no prior art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Patents filled </a:t>
            </a:r>
            <a:r>
              <a:rPr lang="en-US" altLang="ja-JP" dirty="0" smtClean="0"/>
              <a:t>outside Japan </a:t>
            </a:r>
            <a:r>
              <a:rPr lang="en-US" altLang="ja-JP" dirty="0" smtClean="0"/>
              <a:t>are considered prior </a:t>
            </a:r>
            <a:r>
              <a:rPr lang="en-US" altLang="ja-JP" dirty="0" smtClean="0"/>
              <a:t>art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No academic paper publications</a:t>
            </a: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endParaRPr lang="en-US" altLang="ja-JP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45F5C-B1AE-4D6A-8231-FE68B180AF36}" type="slidenum">
              <a:rPr lang="ja-JP" altLang="en-US"/>
              <a:pPr>
                <a:defRPr/>
              </a:pPr>
              <a:t>17</a:t>
            </a:fld>
            <a:endParaRPr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2048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Related patents:</a:t>
            </a:r>
          </a:p>
          <a:p>
            <a:pPr lvl="1" eaLnBrk="1" hangingPunct="1">
              <a:buFont typeface="Arial" charset="0"/>
              <a:buChar char="–"/>
            </a:pP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The </a:t>
            </a:r>
            <a:r>
              <a:rPr lang="en-US" altLang="ja-JP" dirty="0" smtClean="0"/>
              <a:t>algorithm has </a:t>
            </a:r>
            <a:r>
              <a:rPr lang="en-US" altLang="ja-JP" dirty="0" smtClean="0"/>
              <a:t>mostly been patented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Hierarchical algorithm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Comparison process is a near replica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One of the dangerous patents uses </a:t>
            </a:r>
            <a:r>
              <a:rPr lang="en-US" altLang="ja-JP" dirty="0" err="1" smtClean="0"/>
              <a:t>C</a:t>
            </a:r>
            <a:r>
              <a:rPr lang="en-US" altLang="ja-JP" dirty="0" err="1" smtClean="0"/>
              <a:t>hroma</a:t>
            </a:r>
            <a:r>
              <a:rPr lang="en-US" altLang="ja-JP" dirty="0" smtClean="0"/>
              <a:t> instead of </a:t>
            </a:r>
            <a:r>
              <a:rPr lang="en-US" altLang="ja-JP" dirty="0" err="1" smtClean="0"/>
              <a:t>L</a:t>
            </a:r>
            <a:r>
              <a:rPr lang="en-US" altLang="ja-JP" dirty="0" err="1" smtClean="0"/>
              <a:t>uma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They do not use </a:t>
            </a:r>
            <a:r>
              <a:rPr lang="en-US" altLang="ja-JP" dirty="0" err="1" smtClean="0"/>
              <a:t>Tanimoto</a:t>
            </a:r>
            <a:endParaRPr lang="en-US" altLang="ja-JP" dirty="0" smtClean="0"/>
          </a:p>
          <a:p>
            <a:pPr lvl="3" eaLnBrk="1" hangingPunct="1">
              <a:buFont typeface="Arial" charset="0"/>
              <a:buChar char="–"/>
            </a:pPr>
            <a:r>
              <a:rPr lang="en-US" altLang="ja-JP" dirty="0" smtClean="0"/>
              <a:t>Mentions that any algorithm can be used to compare the information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Database structure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Databases also use lookup tables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Storage of time-based segments</a:t>
            </a:r>
            <a:endParaRPr lang="en-US" altLang="ja-JP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45F5C-B1AE-4D6A-8231-FE68B180AF36}" type="slidenum">
              <a:rPr lang="ja-JP" altLang="en-US"/>
              <a:pPr>
                <a:defRPr/>
              </a:pPr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2560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endParaRPr lang="en-US" altLang="ja-JP" sz="8000" smtClean="0"/>
          </a:p>
          <a:p>
            <a:pPr algn="ctr" eaLnBrk="1" hangingPunct="1">
              <a:buFont typeface="Arial" charset="0"/>
              <a:buNone/>
            </a:pPr>
            <a:r>
              <a:rPr lang="en-US" altLang="ja-JP" sz="6000" smtClean="0"/>
              <a:t>Thank you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4E4E75-2B9B-4FF0-871F-93E25638045B}" type="slidenum">
              <a:rPr lang="ja-JP" altLang="en-US"/>
              <a:pPr>
                <a:defRPr/>
              </a:pPr>
              <a:t>19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819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Overview:</a:t>
            </a:r>
          </a:p>
          <a:p>
            <a:pPr lvl="1" eaLnBrk="1" hangingPunct="1"/>
            <a:r>
              <a:rPr lang="en-US" altLang="ja-JP" dirty="0" smtClean="0"/>
              <a:t>What is Video Fingerprinting</a:t>
            </a:r>
          </a:p>
          <a:p>
            <a:pPr lvl="1" eaLnBrk="1" hangingPunct="1"/>
            <a:r>
              <a:rPr lang="en-US" altLang="ja-JP" dirty="0" smtClean="0"/>
              <a:t>What can be done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How it is done</a:t>
            </a:r>
          </a:p>
          <a:p>
            <a:pPr lvl="2" eaLnBrk="1" hangingPunct="1"/>
            <a:r>
              <a:rPr lang="en-US" altLang="ja-JP" dirty="0" smtClean="0">
                <a:sym typeface="Wingdings" pitchFamily="2" charset="2"/>
              </a:rPr>
              <a:t>Database and </a:t>
            </a:r>
            <a:r>
              <a:rPr lang="en-US" altLang="ja-JP" dirty="0" smtClean="0">
                <a:sym typeface="Wingdings" pitchFamily="2" charset="2"/>
              </a:rPr>
              <a:t>algorithm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Example test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Related patents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00A6B1-9D96-44A3-9236-85478103E140}" type="slidenum">
              <a:rPr lang="ja-JP" altLang="en-US"/>
              <a:pPr>
                <a:defRPr/>
              </a:pPr>
              <a:t>2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9219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Video Fingerprinting is:</a:t>
            </a:r>
          </a:p>
          <a:p>
            <a:pPr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A way to tie a video, or a segment of it, to a unique hash key.</a:t>
            </a:r>
          </a:p>
          <a:p>
            <a:pPr lvl="1" eaLnBrk="1" hangingPunct="1"/>
            <a:endParaRPr lang="en-US" altLang="ja-JP" dirty="0" smtClean="0">
              <a:sym typeface="Wingdings" pitchFamily="2" charset="2"/>
            </a:endParaRP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Useful when searching for specific content.</a:t>
            </a:r>
          </a:p>
          <a:p>
            <a:pPr lvl="1" eaLnBrk="1" hangingPunct="1"/>
            <a:endParaRPr lang="en-US" altLang="ja-JP" dirty="0" smtClean="0">
              <a:sym typeface="Wingdings" pitchFamily="2" charset="2"/>
            </a:endParaRP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Advantage in Content integration and distribution companies.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138E-9E6D-4610-ADB1-B7F76239ADB6}" type="slidenum">
              <a:rPr lang="ja-JP" altLang="en-US"/>
              <a:pPr>
                <a:defRPr/>
              </a:pPr>
              <a:t>3</a:t>
            </a:fld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024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Information inside videos: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Luminance</a:t>
            </a:r>
          </a:p>
          <a:p>
            <a:pPr lvl="2" eaLnBrk="1" hangingPunct="1"/>
            <a:r>
              <a:rPr lang="en-US" altLang="ja-JP" dirty="0" smtClean="0"/>
              <a:t>Intensity of light</a:t>
            </a:r>
          </a:p>
          <a:p>
            <a:pPr lvl="1" eaLnBrk="1" hangingPunct="1"/>
            <a:r>
              <a:rPr lang="en-US" altLang="ja-JP" dirty="0" err="1" smtClean="0"/>
              <a:t>Chroma</a:t>
            </a:r>
            <a:endParaRPr lang="en-US" altLang="ja-JP" dirty="0" smtClean="0"/>
          </a:p>
          <a:p>
            <a:pPr lvl="2" eaLnBrk="1" hangingPunct="1"/>
            <a:r>
              <a:rPr lang="en-US" altLang="ja-JP" dirty="0" smtClean="0"/>
              <a:t>Color</a:t>
            </a:r>
          </a:p>
          <a:p>
            <a:pPr lvl="1" eaLnBrk="1" hangingPunct="1"/>
            <a:r>
              <a:rPr lang="en-US" altLang="ja-JP" dirty="0" smtClean="0"/>
              <a:t>Time</a:t>
            </a:r>
          </a:p>
          <a:p>
            <a:pPr lvl="2" eaLnBrk="1" hangingPunct="1"/>
            <a:r>
              <a:rPr lang="en-US" altLang="ja-JP" dirty="0" smtClean="0"/>
              <a:t>Sense of movement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4EA5-896E-4B64-A856-13878F6DF67C}" type="slidenum">
              <a:rPr lang="ja-JP" altLang="en-US"/>
              <a:pPr>
                <a:defRPr/>
              </a:pPr>
              <a:t>4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1267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What to expect of an efficient video fingerprint system: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Solution must be accurate</a:t>
            </a:r>
          </a:p>
          <a:p>
            <a:pPr lvl="2" eaLnBrk="1" hangingPunct="1"/>
            <a:r>
              <a:rPr lang="en-US" altLang="ja-JP" dirty="0" smtClean="0"/>
              <a:t>Detect scenes after various video manipulations</a:t>
            </a:r>
          </a:p>
          <a:p>
            <a:pPr lvl="1" eaLnBrk="1" hangingPunct="1"/>
            <a:r>
              <a:rPr lang="en-US" altLang="ja-JP" dirty="0" smtClean="0"/>
              <a:t>Solution must be fast</a:t>
            </a:r>
          </a:p>
          <a:p>
            <a:pPr lvl="2" eaLnBrk="1" hangingPunct="1"/>
            <a:r>
              <a:rPr lang="en-US" altLang="ja-JP" dirty="0" smtClean="0"/>
              <a:t>Find the clip among many other videos in fastest time</a:t>
            </a:r>
          </a:p>
          <a:p>
            <a:pPr lvl="1" eaLnBrk="1" hangingPunct="1"/>
            <a:r>
              <a:rPr lang="en-US" altLang="ja-JP" dirty="0" smtClean="0"/>
              <a:t>Solution must use low memory</a:t>
            </a:r>
          </a:p>
          <a:p>
            <a:pPr lvl="2" eaLnBrk="1" hangingPunct="1"/>
            <a:r>
              <a:rPr lang="en-US" altLang="ja-JP" dirty="0" smtClean="0"/>
              <a:t>Efficiently index the results in a database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D77B6-8830-48E6-9B5C-B74584E521AE}" type="slidenum">
              <a:rPr lang="ja-JP" altLang="en-US"/>
              <a:pPr>
                <a:defRPr/>
              </a:pPr>
              <a:t>5</a:t>
            </a:fld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2291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What can be done:</a:t>
            </a:r>
          </a:p>
          <a:p>
            <a:pPr lvl="1" eaLnBrk="1" hangingPunct="1"/>
            <a:r>
              <a:rPr lang="en-US" altLang="ja-JP" dirty="0" smtClean="0"/>
              <a:t>Detect videos with different resolutions</a:t>
            </a:r>
          </a:p>
          <a:p>
            <a:pPr lvl="2" eaLnBrk="1" hangingPunct="1"/>
            <a:r>
              <a:rPr lang="en-US" altLang="ja-JP" dirty="0" smtClean="0"/>
              <a:t> (Full HD </a:t>
            </a:r>
            <a:r>
              <a:rPr lang="en-US" altLang="ja-JP" dirty="0" smtClean="0">
                <a:sym typeface="Wingdings" pitchFamily="2" charset="2"/>
              </a:rPr>
              <a:t>to QCIF)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frame-rate (60fps to 5fps)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Subtitles (0pt to 40pt)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brightness/contrast/gamma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Out of order clips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Several appearances of clip in larger videos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Rotated movies (1, 3, 5 degrees)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bit-rates</a:t>
            </a:r>
            <a:endParaRPr lang="en-US" altLang="ja-JP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A9C7F-2168-49DE-91C1-A8765DCAADC4}" type="slidenum">
              <a:rPr lang="ja-JP" altLang="en-US"/>
              <a:pPr>
                <a:defRPr/>
              </a:pPr>
              <a:t>6</a:t>
            </a:fld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Analysis of video properties: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values show prolonged, near equal, values that can be indexed to an interval.</a:t>
            </a:r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7</a:t>
            </a:fld>
            <a:endParaRPr lang="ja-JP" altLang="en-US"/>
          </a:p>
        </p:txBody>
      </p:sp>
      <p:grpSp>
        <p:nvGrpSpPr>
          <p:cNvPr id="10" name="グループ化 282"/>
          <p:cNvGrpSpPr>
            <a:grpSpLocks/>
          </p:cNvGrpSpPr>
          <p:nvPr/>
        </p:nvGrpSpPr>
        <p:grpSpPr bwMode="auto">
          <a:xfrm>
            <a:off x="1285852" y="3357562"/>
            <a:ext cx="7000875" cy="2643188"/>
            <a:chOff x="1285852" y="428604"/>
            <a:chExt cx="7000924" cy="2643206"/>
          </a:xfrm>
        </p:grpSpPr>
        <p:grpSp>
          <p:nvGrpSpPr>
            <p:cNvPr id="11" name="グループ化 278"/>
            <p:cNvGrpSpPr>
              <a:grpSpLocks/>
            </p:cNvGrpSpPr>
            <p:nvPr/>
          </p:nvGrpSpPr>
          <p:grpSpPr bwMode="auto">
            <a:xfrm>
              <a:off x="5214942" y="428604"/>
              <a:ext cx="3071833" cy="2643209"/>
              <a:chOff x="1214414" y="785794"/>
              <a:chExt cx="4786344" cy="4286281"/>
            </a:xfrm>
          </p:grpSpPr>
          <p:sp>
            <p:nvSpPr>
              <p:cNvPr id="14" name="フリーフォーム 13"/>
              <p:cNvSpPr/>
              <p:nvPr/>
            </p:nvSpPr>
            <p:spPr>
              <a:xfrm>
                <a:off x="1214414" y="1215710"/>
                <a:ext cx="4786344" cy="3284860"/>
              </a:xfrm>
              <a:custGeom>
                <a:avLst/>
                <a:gdLst>
                  <a:gd name="connsiteX0" fmla="*/ 0 w 1441450"/>
                  <a:gd name="connsiteY0" fmla="*/ 370080 h 1119380"/>
                  <a:gd name="connsiteX1" fmla="*/ 44450 w 1441450"/>
                  <a:gd name="connsiteY1" fmla="*/ 389130 h 1119380"/>
                  <a:gd name="connsiteX2" fmla="*/ 82550 w 1441450"/>
                  <a:gd name="connsiteY2" fmla="*/ 376430 h 1119380"/>
                  <a:gd name="connsiteX3" fmla="*/ 127000 w 1441450"/>
                  <a:gd name="connsiteY3" fmla="*/ 382780 h 1119380"/>
                  <a:gd name="connsiteX4" fmla="*/ 139700 w 1441450"/>
                  <a:gd name="connsiteY4" fmla="*/ 363730 h 1119380"/>
                  <a:gd name="connsiteX5" fmla="*/ 158750 w 1441450"/>
                  <a:gd name="connsiteY5" fmla="*/ 300230 h 1119380"/>
                  <a:gd name="connsiteX6" fmla="*/ 171450 w 1441450"/>
                  <a:gd name="connsiteY6" fmla="*/ 185930 h 1119380"/>
                  <a:gd name="connsiteX7" fmla="*/ 177800 w 1441450"/>
                  <a:gd name="connsiteY7" fmla="*/ 141480 h 1119380"/>
                  <a:gd name="connsiteX8" fmla="*/ 203200 w 1441450"/>
                  <a:gd name="connsiteY8" fmla="*/ 103380 h 1119380"/>
                  <a:gd name="connsiteX9" fmla="*/ 209550 w 1441450"/>
                  <a:gd name="connsiteY9" fmla="*/ 65280 h 1119380"/>
                  <a:gd name="connsiteX10" fmla="*/ 222250 w 1441450"/>
                  <a:gd name="connsiteY10" fmla="*/ 46230 h 1119380"/>
                  <a:gd name="connsiteX11" fmla="*/ 279400 w 1441450"/>
                  <a:gd name="connsiteY11" fmla="*/ 14480 h 1119380"/>
                  <a:gd name="connsiteX12" fmla="*/ 298450 w 1441450"/>
                  <a:gd name="connsiteY12" fmla="*/ 52580 h 1119380"/>
                  <a:gd name="connsiteX13" fmla="*/ 311150 w 1441450"/>
                  <a:gd name="connsiteY13" fmla="*/ 71630 h 1119380"/>
                  <a:gd name="connsiteX14" fmla="*/ 342900 w 1441450"/>
                  <a:gd name="connsiteY14" fmla="*/ 33530 h 1119380"/>
                  <a:gd name="connsiteX15" fmla="*/ 381000 w 1441450"/>
                  <a:gd name="connsiteY15" fmla="*/ 20830 h 1119380"/>
                  <a:gd name="connsiteX16" fmla="*/ 406400 w 1441450"/>
                  <a:gd name="connsiteY16" fmla="*/ 58930 h 1119380"/>
                  <a:gd name="connsiteX17" fmla="*/ 412750 w 1441450"/>
                  <a:gd name="connsiteY17" fmla="*/ 77980 h 1119380"/>
                  <a:gd name="connsiteX18" fmla="*/ 431800 w 1441450"/>
                  <a:gd name="connsiteY18" fmla="*/ 84330 h 1119380"/>
                  <a:gd name="connsiteX19" fmla="*/ 469900 w 1441450"/>
                  <a:gd name="connsiteY19" fmla="*/ 71630 h 1119380"/>
                  <a:gd name="connsiteX20" fmla="*/ 488950 w 1441450"/>
                  <a:gd name="connsiteY20" fmla="*/ 65280 h 1119380"/>
                  <a:gd name="connsiteX21" fmla="*/ 527050 w 1441450"/>
                  <a:gd name="connsiteY21" fmla="*/ 46230 h 1119380"/>
                  <a:gd name="connsiteX22" fmla="*/ 546100 w 1441450"/>
                  <a:gd name="connsiteY22" fmla="*/ 33530 h 1119380"/>
                  <a:gd name="connsiteX23" fmla="*/ 584200 w 1441450"/>
                  <a:gd name="connsiteY23" fmla="*/ 20830 h 1119380"/>
                  <a:gd name="connsiteX24" fmla="*/ 603250 w 1441450"/>
                  <a:gd name="connsiteY24" fmla="*/ 14480 h 1119380"/>
                  <a:gd name="connsiteX25" fmla="*/ 622300 w 1441450"/>
                  <a:gd name="connsiteY25" fmla="*/ 20830 h 1119380"/>
                  <a:gd name="connsiteX26" fmla="*/ 647700 w 1441450"/>
                  <a:gd name="connsiteY26" fmla="*/ 58930 h 1119380"/>
                  <a:gd name="connsiteX27" fmla="*/ 660400 w 1441450"/>
                  <a:gd name="connsiteY27" fmla="*/ 217680 h 1119380"/>
                  <a:gd name="connsiteX28" fmla="*/ 673100 w 1441450"/>
                  <a:gd name="connsiteY28" fmla="*/ 420880 h 1119380"/>
                  <a:gd name="connsiteX29" fmla="*/ 673100 w 1441450"/>
                  <a:gd name="connsiteY29" fmla="*/ 554230 h 1119380"/>
                  <a:gd name="connsiteX30" fmla="*/ 679450 w 1441450"/>
                  <a:gd name="connsiteY30" fmla="*/ 693930 h 1119380"/>
                  <a:gd name="connsiteX31" fmla="*/ 692150 w 1441450"/>
                  <a:gd name="connsiteY31" fmla="*/ 1011430 h 1119380"/>
                  <a:gd name="connsiteX32" fmla="*/ 698500 w 1441450"/>
                  <a:gd name="connsiteY32" fmla="*/ 1030480 h 1119380"/>
                  <a:gd name="connsiteX33" fmla="*/ 704850 w 1441450"/>
                  <a:gd name="connsiteY33" fmla="*/ 1081280 h 1119380"/>
                  <a:gd name="connsiteX34" fmla="*/ 723900 w 1441450"/>
                  <a:gd name="connsiteY34" fmla="*/ 1068580 h 1119380"/>
                  <a:gd name="connsiteX35" fmla="*/ 742950 w 1441450"/>
                  <a:gd name="connsiteY35" fmla="*/ 1030480 h 1119380"/>
                  <a:gd name="connsiteX36" fmla="*/ 762000 w 1441450"/>
                  <a:gd name="connsiteY36" fmla="*/ 1017780 h 1119380"/>
                  <a:gd name="connsiteX37" fmla="*/ 781050 w 1441450"/>
                  <a:gd name="connsiteY37" fmla="*/ 1043180 h 1119380"/>
                  <a:gd name="connsiteX38" fmla="*/ 787400 w 1441450"/>
                  <a:gd name="connsiteY38" fmla="*/ 1062230 h 1119380"/>
                  <a:gd name="connsiteX39" fmla="*/ 800100 w 1441450"/>
                  <a:gd name="connsiteY39" fmla="*/ 1081280 h 1119380"/>
                  <a:gd name="connsiteX40" fmla="*/ 819150 w 1441450"/>
                  <a:gd name="connsiteY40" fmla="*/ 1068580 h 1119380"/>
                  <a:gd name="connsiteX41" fmla="*/ 844550 w 1441450"/>
                  <a:gd name="connsiteY41" fmla="*/ 1024130 h 1119380"/>
                  <a:gd name="connsiteX42" fmla="*/ 863600 w 1441450"/>
                  <a:gd name="connsiteY42" fmla="*/ 1011430 h 1119380"/>
                  <a:gd name="connsiteX43" fmla="*/ 882650 w 1441450"/>
                  <a:gd name="connsiteY43" fmla="*/ 1024130 h 1119380"/>
                  <a:gd name="connsiteX44" fmla="*/ 889000 w 1441450"/>
                  <a:gd name="connsiteY44" fmla="*/ 1043180 h 1119380"/>
                  <a:gd name="connsiteX45" fmla="*/ 901700 w 1441450"/>
                  <a:gd name="connsiteY45" fmla="*/ 1062230 h 1119380"/>
                  <a:gd name="connsiteX46" fmla="*/ 920750 w 1441450"/>
                  <a:gd name="connsiteY46" fmla="*/ 1024130 h 1119380"/>
                  <a:gd name="connsiteX47" fmla="*/ 927100 w 1441450"/>
                  <a:gd name="connsiteY47" fmla="*/ 1005080 h 1119380"/>
                  <a:gd name="connsiteX48" fmla="*/ 946150 w 1441450"/>
                  <a:gd name="connsiteY48" fmla="*/ 992380 h 1119380"/>
                  <a:gd name="connsiteX49" fmla="*/ 984250 w 1441450"/>
                  <a:gd name="connsiteY49" fmla="*/ 1024130 h 1119380"/>
                  <a:gd name="connsiteX50" fmla="*/ 1003300 w 1441450"/>
                  <a:gd name="connsiteY50" fmla="*/ 1100330 h 1119380"/>
                  <a:gd name="connsiteX51" fmla="*/ 1016000 w 1441450"/>
                  <a:gd name="connsiteY51" fmla="*/ 1119380 h 1119380"/>
                  <a:gd name="connsiteX52" fmla="*/ 1035050 w 1441450"/>
                  <a:gd name="connsiteY52" fmla="*/ 1106680 h 1119380"/>
                  <a:gd name="connsiteX53" fmla="*/ 1047750 w 1441450"/>
                  <a:gd name="connsiteY53" fmla="*/ 1087630 h 1119380"/>
                  <a:gd name="connsiteX54" fmla="*/ 1104900 w 1441450"/>
                  <a:gd name="connsiteY54" fmla="*/ 1055880 h 1119380"/>
                  <a:gd name="connsiteX55" fmla="*/ 1136650 w 1441450"/>
                  <a:gd name="connsiteY55" fmla="*/ 1049530 h 1119380"/>
                  <a:gd name="connsiteX56" fmla="*/ 1149350 w 1441450"/>
                  <a:gd name="connsiteY56" fmla="*/ 1011430 h 1119380"/>
                  <a:gd name="connsiteX57" fmla="*/ 1162050 w 1441450"/>
                  <a:gd name="connsiteY57" fmla="*/ 947930 h 1119380"/>
                  <a:gd name="connsiteX58" fmla="*/ 1174750 w 1441450"/>
                  <a:gd name="connsiteY58" fmla="*/ 757430 h 1119380"/>
                  <a:gd name="connsiteX59" fmla="*/ 1181100 w 1441450"/>
                  <a:gd name="connsiteY59" fmla="*/ 706630 h 1119380"/>
                  <a:gd name="connsiteX60" fmla="*/ 1187450 w 1441450"/>
                  <a:gd name="connsiteY60" fmla="*/ 649480 h 1119380"/>
                  <a:gd name="connsiteX61" fmla="*/ 1206500 w 1441450"/>
                  <a:gd name="connsiteY61" fmla="*/ 573280 h 1119380"/>
                  <a:gd name="connsiteX62" fmla="*/ 1212850 w 1441450"/>
                  <a:gd name="connsiteY62" fmla="*/ 554230 h 1119380"/>
                  <a:gd name="connsiteX63" fmla="*/ 1295400 w 1441450"/>
                  <a:gd name="connsiteY63" fmla="*/ 535180 h 1119380"/>
                  <a:gd name="connsiteX64" fmla="*/ 1314450 w 1441450"/>
                  <a:gd name="connsiteY64" fmla="*/ 528830 h 1119380"/>
                  <a:gd name="connsiteX65" fmla="*/ 1339850 w 1441450"/>
                  <a:gd name="connsiteY65" fmla="*/ 522480 h 1119380"/>
                  <a:gd name="connsiteX66" fmla="*/ 1346200 w 1441450"/>
                  <a:gd name="connsiteY66" fmla="*/ 503430 h 1119380"/>
                  <a:gd name="connsiteX67" fmla="*/ 1365250 w 1441450"/>
                  <a:gd name="connsiteY67" fmla="*/ 497080 h 1119380"/>
                  <a:gd name="connsiteX68" fmla="*/ 1403350 w 1441450"/>
                  <a:gd name="connsiteY68" fmla="*/ 509780 h 1119380"/>
                  <a:gd name="connsiteX69" fmla="*/ 1422400 w 1441450"/>
                  <a:gd name="connsiteY69" fmla="*/ 516130 h 1119380"/>
                  <a:gd name="connsiteX70" fmla="*/ 1441450 w 1441450"/>
                  <a:gd name="connsiteY70" fmla="*/ 516130 h 1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450" h="1119380">
                    <a:moveTo>
                      <a:pt x="0" y="370080"/>
                    </a:moveTo>
                    <a:cubicBezTo>
                      <a:pt x="14817" y="376430"/>
                      <a:pt x="28377" y="387894"/>
                      <a:pt x="44450" y="389130"/>
                    </a:cubicBezTo>
                    <a:cubicBezTo>
                      <a:pt x="57798" y="390157"/>
                      <a:pt x="82550" y="376430"/>
                      <a:pt x="82550" y="376430"/>
                    </a:cubicBezTo>
                    <a:cubicBezTo>
                      <a:pt x="97367" y="378547"/>
                      <a:pt x="112389" y="386027"/>
                      <a:pt x="127000" y="382780"/>
                    </a:cubicBezTo>
                    <a:cubicBezTo>
                      <a:pt x="134450" y="381124"/>
                      <a:pt x="136600" y="370704"/>
                      <a:pt x="139700" y="363730"/>
                    </a:cubicBezTo>
                    <a:cubicBezTo>
                      <a:pt x="148534" y="343853"/>
                      <a:pt x="153473" y="321340"/>
                      <a:pt x="158750" y="300230"/>
                    </a:cubicBezTo>
                    <a:cubicBezTo>
                      <a:pt x="168066" y="188437"/>
                      <a:pt x="159952" y="260670"/>
                      <a:pt x="171450" y="185930"/>
                    </a:cubicBezTo>
                    <a:cubicBezTo>
                      <a:pt x="173726" y="171137"/>
                      <a:pt x="172427" y="155449"/>
                      <a:pt x="177800" y="141480"/>
                    </a:cubicBezTo>
                    <a:cubicBezTo>
                      <a:pt x="183279" y="127234"/>
                      <a:pt x="203200" y="103380"/>
                      <a:pt x="203200" y="103380"/>
                    </a:cubicBezTo>
                    <a:cubicBezTo>
                      <a:pt x="205317" y="90680"/>
                      <a:pt x="205479" y="77494"/>
                      <a:pt x="209550" y="65280"/>
                    </a:cubicBezTo>
                    <a:cubicBezTo>
                      <a:pt x="211963" y="58040"/>
                      <a:pt x="216507" y="51256"/>
                      <a:pt x="222250" y="46230"/>
                    </a:cubicBezTo>
                    <a:cubicBezTo>
                      <a:pt x="249123" y="22716"/>
                      <a:pt x="253235" y="23202"/>
                      <a:pt x="279400" y="14480"/>
                    </a:cubicBezTo>
                    <a:cubicBezTo>
                      <a:pt x="315796" y="69075"/>
                      <a:pt x="272160" y="0"/>
                      <a:pt x="298450" y="52580"/>
                    </a:cubicBezTo>
                    <a:cubicBezTo>
                      <a:pt x="301863" y="59406"/>
                      <a:pt x="306917" y="65280"/>
                      <a:pt x="311150" y="71630"/>
                    </a:cubicBezTo>
                    <a:cubicBezTo>
                      <a:pt x="319055" y="59773"/>
                      <a:pt x="329958" y="40720"/>
                      <a:pt x="342900" y="33530"/>
                    </a:cubicBezTo>
                    <a:cubicBezTo>
                      <a:pt x="354602" y="27029"/>
                      <a:pt x="381000" y="20830"/>
                      <a:pt x="381000" y="20830"/>
                    </a:cubicBezTo>
                    <a:cubicBezTo>
                      <a:pt x="389467" y="33530"/>
                      <a:pt x="401573" y="44450"/>
                      <a:pt x="406400" y="58930"/>
                    </a:cubicBezTo>
                    <a:cubicBezTo>
                      <a:pt x="408517" y="65280"/>
                      <a:pt x="408017" y="73247"/>
                      <a:pt x="412750" y="77980"/>
                    </a:cubicBezTo>
                    <a:cubicBezTo>
                      <a:pt x="417483" y="82713"/>
                      <a:pt x="425450" y="82213"/>
                      <a:pt x="431800" y="84330"/>
                    </a:cubicBezTo>
                    <a:lnTo>
                      <a:pt x="469900" y="71630"/>
                    </a:lnTo>
                    <a:cubicBezTo>
                      <a:pt x="476250" y="69513"/>
                      <a:pt x="483381" y="68993"/>
                      <a:pt x="488950" y="65280"/>
                    </a:cubicBezTo>
                    <a:cubicBezTo>
                      <a:pt x="543545" y="28884"/>
                      <a:pt x="474470" y="72520"/>
                      <a:pt x="527050" y="46230"/>
                    </a:cubicBezTo>
                    <a:cubicBezTo>
                      <a:pt x="533876" y="42817"/>
                      <a:pt x="539126" y="36630"/>
                      <a:pt x="546100" y="33530"/>
                    </a:cubicBezTo>
                    <a:cubicBezTo>
                      <a:pt x="558333" y="28093"/>
                      <a:pt x="571500" y="25063"/>
                      <a:pt x="584200" y="20830"/>
                    </a:cubicBezTo>
                    <a:lnTo>
                      <a:pt x="603250" y="14480"/>
                    </a:lnTo>
                    <a:cubicBezTo>
                      <a:pt x="609600" y="16597"/>
                      <a:pt x="617567" y="16097"/>
                      <a:pt x="622300" y="20830"/>
                    </a:cubicBezTo>
                    <a:cubicBezTo>
                      <a:pt x="633093" y="31623"/>
                      <a:pt x="647700" y="58930"/>
                      <a:pt x="647700" y="58930"/>
                    </a:cubicBezTo>
                    <a:cubicBezTo>
                      <a:pt x="660047" y="133010"/>
                      <a:pt x="655325" y="95884"/>
                      <a:pt x="660400" y="217680"/>
                    </a:cubicBezTo>
                    <a:cubicBezTo>
                      <a:pt x="668547" y="413220"/>
                      <a:pt x="647157" y="343050"/>
                      <a:pt x="673100" y="420880"/>
                    </a:cubicBezTo>
                    <a:cubicBezTo>
                      <a:pt x="687388" y="520894"/>
                      <a:pt x="673100" y="398486"/>
                      <a:pt x="673100" y="554230"/>
                    </a:cubicBezTo>
                    <a:cubicBezTo>
                      <a:pt x="673100" y="600845"/>
                      <a:pt x="678016" y="647337"/>
                      <a:pt x="679450" y="693930"/>
                    </a:cubicBezTo>
                    <a:cubicBezTo>
                      <a:pt x="680200" y="718321"/>
                      <a:pt x="673903" y="920193"/>
                      <a:pt x="692150" y="1011430"/>
                    </a:cubicBezTo>
                    <a:cubicBezTo>
                      <a:pt x="693463" y="1017994"/>
                      <a:pt x="696383" y="1024130"/>
                      <a:pt x="698500" y="1030480"/>
                    </a:cubicBezTo>
                    <a:cubicBezTo>
                      <a:pt x="700617" y="1047413"/>
                      <a:pt x="695384" y="1067081"/>
                      <a:pt x="704850" y="1081280"/>
                    </a:cubicBezTo>
                    <a:cubicBezTo>
                      <a:pt x="709083" y="1087630"/>
                      <a:pt x="718504" y="1073976"/>
                      <a:pt x="723900" y="1068580"/>
                    </a:cubicBezTo>
                    <a:cubicBezTo>
                      <a:pt x="777430" y="1015050"/>
                      <a:pt x="701633" y="1082126"/>
                      <a:pt x="742950" y="1030480"/>
                    </a:cubicBezTo>
                    <a:cubicBezTo>
                      <a:pt x="747718" y="1024521"/>
                      <a:pt x="755650" y="1022013"/>
                      <a:pt x="762000" y="1017780"/>
                    </a:cubicBezTo>
                    <a:cubicBezTo>
                      <a:pt x="768350" y="1026247"/>
                      <a:pt x="775799" y="1033991"/>
                      <a:pt x="781050" y="1043180"/>
                    </a:cubicBezTo>
                    <a:cubicBezTo>
                      <a:pt x="784371" y="1048992"/>
                      <a:pt x="784407" y="1056243"/>
                      <a:pt x="787400" y="1062230"/>
                    </a:cubicBezTo>
                    <a:cubicBezTo>
                      <a:pt x="790813" y="1069056"/>
                      <a:pt x="795867" y="1074930"/>
                      <a:pt x="800100" y="1081280"/>
                    </a:cubicBezTo>
                    <a:cubicBezTo>
                      <a:pt x="806450" y="1077047"/>
                      <a:pt x="813754" y="1073976"/>
                      <a:pt x="819150" y="1068580"/>
                    </a:cubicBezTo>
                    <a:cubicBezTo>
                      <a:pt x="844187" y="1043543"/>
                      <a:pt x="819648" y="1054012"/>
                      <a:pt x="844550" y="1024130"/>
                    </a:cubicBezTo>
                    <a:cubicBezTo>
                      <a:pt x="849436" y="1018267"/>
                      <a:pt x="857250" y="1015663"/>
                      <a:pt x="863600" y="1011430"/>
                    </a:cubicBezTo>
                    <a:cubicBezTo>
                      <a:pt x="869950" y="1015663"/>
                      <a:pt x="877882" y="1018171"/>
                      <a:pt x="882650" y="1024130"/>
                    </a:cubicBezTo>
                    <a:cubicBezTo>
                      <a:pt x="886831" y="1029357"/>
                      <a:pt x="886007" y="1037193"/>
                      <a:pt x="889000" y="1043180"/>
                    </a:cubicBezTo>
                    <a:cubicBezTo>
                      <a:pt x="892413" y="1050006"/>
                      <a:pt x="897467" y="1055880"/>
                      <a:pt x="901700" y="1062230"/>
                    </a:cubicBezTo>
                    <a:cubicBezTo>
                      <a:pt x="917661" y="1014347"/>
                      <a:pt x="896131" y="1073369"/>
                      <a:pt x="920750" y="1024130"/>
                    </a:cubicBezTo>
                    <a:cubicBezTo>
                      <a:pt x="923743" y="1018143"/>
                      <a:pt x="922919" y="1010307"/>
                      <a:pt x="927100" y="1005080"/>
                    </a:cubicBezTo>
                    <a:cubicBezTo>
                      <a:pt x="931868" y="999121"/>
                      <a:pt x="939800" y="996613"/>
                      <a:pt x="946150" y="992380"/>
                    </a:cubicBezTo>
                    <a:cubicBezTo>
                      <a:pt x="958007" y="1000285"/>
                      <a:pt x="977060" y="1011188"/>
                      <a:pt x="984250" y="1024130"/>
                    </a:cubicBezTo>
                    <a:cubicBezTo>
                      <a:pt x="1006477" y="1064138"/>
                      <a:pt x="989502" y="1058937"/>
                      <a:pt x="1003300" y="1100330"/>
                    </a:cubicBezTo>
                    <a:cubicBezTo>
                      <a:pt x="1005713" y="1107570"/>
                      <a:pt x="1011767" y="1113030"/>
                      <a:pt x="1016000" y="1119380"/>
                    </a:cubicBezTo>
                    <a:cubicBezTo>
                      <a:pt x="1022350" y="1115147"/>
                      <a:pt x="1029654" y="1112076"/>
                      <a:pt x="1035050" y="1106680"/>
                    </a:cubicBezTo>
                    <a:cubicBezTo>
                      <a:pt x="1040446" y="1101284"/>
                      <a:pt x="1042007" y="1092656"/>
                      <a:pt x="1047750" y="1087630"/>
                    </a:cubicBezTo>
                    <a:cubicBezTo>
                      <a:pt x="1066668" y="1071077"/>
                      <a:pt x="1082224" y="1061549"/>
                      <a:pt x="1104900" y="1055880"/>
                    </a:cubicBezTo>
                    <a:cubicBezTo>
                      <a:pt x="1115371" y="1053262"/>
                      <a:pt x="1126067" y="1051647"/>
                      <a:pt x="1136650" y="1049530"/>
                    </a:cubicBezTo>
                    <a:cubicBezTo>
                      <a:pt x="1140883" y="1036830"/>
                      <a:pt x="1147457" y="1024682"/>
                      <a:pt x="1149350" y="1011430"/>
                    </a:cubicBezTo>
                    <a:cubicBezTo>
                      <a:pt x="1156647" y="960354"/>
                      <a:pt x="1150967" y="981179"/>
                      <a:pt x="1162050" y="947930"/>
                    </a:cubicBezTo>
                    <a:cubicBezTo>
                      <a:pt x="1165442" y="890267"/>
                      <a:pt x="1169141" y="816324"/>
                      <a:pt x="1174750" y="757430"/>
                    </a:cubicBezTo>
                    <a:cubicBezTo>
                      <a:pt x="1176368" y="740442"/>
                      <a:pt x="1179106" y="723578"/>
                      <a:pt x="1181100" y="706630"/>
                    </a:cubicBezTo>
                    <a:cubicBezTo>
                      <a:pt x="1183340" y="687594"/>
                      <a:pt x="1184917" y="668479"/>
                      <a:pt x="1187450" y="649480"/>
                    </a:cubicBezTo>
                    <a:cubicBezTo>
                      <a:pt x="1193151" y="606726"/>
                      <a:pt x="1192692" y="614704"/>
                      <a:pt x="1206500" y="573280"/>
                    </a:cubicBezTo>
                    <a:cubicBezTo>
                      <a:pt x="1208617" y="566930"/>
                      <a:pt x="1206500" y="556347"/>
                      <a:pt x="1212850" y="554230"/>
                    </a:cubicBezTo>
                    <a:cubicBezTo>
                      <a:pt x="1265149" y="536797"/>
                      <a:pt x="1237698" y="543423"/>
                      <a:pt x="1295400" y="535180"/>
                    </a:cubicBezTo>
                    <a:cubicBezTo>
                      <a:pt x="1301750" y="533063"/>
                      <a:pt x="1308014" y="530669"/>
                      <a:pt x="1314450" y="528830"/>
                    </a:cubicBezTo>
                    <a:cubicBezTo>
                      <a:pt x="1322841" y="526432"/>
                      <a:pt x="1333035" y="527932"/>
                      <a:pt x="1339850" y="522480"/>
                    </a:cubicBezTo>
                    <a:cubicBezTo>
                      <a:pt x="1345077" y="518299"/>
                      <a:pt x="1341467" y="508163"/>
                      <a:pt x="1346200" y="503430"/>
                    </a:cubicBezTo>
                    <a:cubicBezTo>
                      <a:pt x="1350933" y="498697"/>
                      <a:pt x="1358900" y="499197"/>
                      <a:pt x="1365250" y="497080"/>
                    </a:cubicBezTo>
                    <a:lnTo>
                      <a:pt x="1403350" y="509780"/>
                    </a:lnTo>
                    <a:cubicBezTo>
                      <a:pt x="1409700" y="511897"/>
                      <a:pt x="1415707" y="516130"/>
                      <a:pt x="1422400" y="516130"/>
                    </a:cubicBezTo>
                    <a:lnTo>
                      <a:pt x="1441450" y="51613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cxnSp>
            <p:nvCxnSpPr>
              <p:cNvPr id="15" name="直線コネクタ 14"/>
              <p:cNvCxnSpPr/>
              <p:nvPr/>
            </p:nvCxnSpPr>
            <p:spPr>
              <a:xfrm rot="5400000">
                <a:off x="143326" y="2428275"/>
                <a:ext cx="3287435" cy="24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 rot="5400000">
                <a:off x="1536060" y="2677986"/>
                <a:ext cx="3786858" cy="24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 rot="5400000">
                <a:off x="3250240" y="3177409"/>
                <a:ext cx="3786858" cy="24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フリーフォーム 11"/>
            <p:cNvSpPr/>
            <p:nvPr/>
          </p:nvSpPr>
          <p:spPr>
            <a:xfrm>
              <a:off x="1285852" y="785794"/>
              <a:ext cx="3071835" cy="2027251"/>
            </a:xfrm>
            <a:custGeom>
              <a:avLst/>
              <a:gdLst>
                <a:gd name="connsiteX0" fmla="*/ 0 w 1441450"/>
                <a:gd name="connsiteY0" fmla="*/ 370080 h 1119380"/>
                <a:gd name="connsiteX1" fmla="*/ 44450 w 1441450"/>
                <a:gd name="connsiteY1" fmla="*/ 389130 h 1119380"/>
                <a:gd name="connsiteX2" fmla="*/ 82550 w 1441450"/>
                <a:gd name="connsiteY2" fmla="*/ 376430 h 1119380"/>
                <a:gd name="connsiteX3" fmla="*/ 127000 w 1441450"/>
                <a:gd name="connsiteY3" fmla="*/ 382780 h 1119380"/>
                <a:gd name="connsiteX4" fmla="*/ 139700 w 1441450"/>
                <a:gd name="connsiteY4" fmla="*/ 363730 h 1119380"/>
                <a:gd name="connsiteX5" fmla="*/ 158750 w 1441450"/>
                <a:gd name="connsiteY5" fmla="*/ 300230 h 1119380"/>
                <a:gd name="connsiteX6" fmla="*/ 171450 w 1441450"/>
                <a:gd name="connsiteY6" fmla="*/ 185930 h 1119380"/>
                <a:gd name="connsiteX7" fmla="*/ 177800 w 1441450"/>
                <a:gd name="connsiteY7" fmla="*/ 141480 h 1119380"/>
                <a:gd name="connsiteX8" fmla="*/ 203200 w 1441450"/>
                <a:gd name="connsiteY8" fmla="*/ 103380 h 1119380"/>
                <a:gd name="connsiteX9" fmla="*/ 209550 w 1441450"/>
                <a:gd name="connsiteY9" fmla="*/ 65280 h 1119380"/>
                <a:gd name="connsiteX10" fmla="*/ 222250 w 1441450"/>
                <a:gd name="connsiteY10" fmla="*/ 46230 h 1119380"/>
                <a:gd name="connsiteX11" fmla="*/ 279400 w 1441450"/>
                <a:gd name="connsiteY11" fmla="*/ 14480 h 1119380"/>
                <a:gd name="connsiteX12" fmla="*/ 298450 w 1441450"/>
                <a:gd name="connsiteY12" fmla="*/ 52580 h 1119380"/>
                <a:gd name="connsiteX13" fmla="*/ 311150 w 1441450"/>
                <a:gd name="connsiteY13" fmla="*/ 71630 h 1119380"/>
                <a:gd name="connsiteX14" fmla="*/ 342900 w 1441450"/>
                <a:gd name="connsiteY14" fmla="*/ 33530 h 1119380"/>
                <a:gd name="connsiteX15" fmla="*/ 381000 w 1441450"/>
                <a:gd name="connsiteY15" fmla="*/ 20830 h 1119380"/>
                <a:gd name="connsiteX16" fmla="*/ 406400 w 1441450"/>
                <a:gd name="connsiteY16" fmla="*/ 58930 h 1119380"/>
                <a:gd name="connsiteX17" fmla="*/ 412750 w 1441450"/>
                <a:gd name="connsiteY17" fmla="*/ 77980 h 1119380"/>
                <a:gd name="connsiteX18" fmla="*/ 431800 w 1441450"/>
                <a:gd name="connsiteY18" fmla="*/ 84330 h 1119380"/>
                <a:gd name="connsiteX19" fmla="*/ 469900 w 1441450"/>
                <a:gd name="connsiteY19" fmla="*/ 71630 h 1119380"/>
                <a:gd name="connsiteX20" fmla="*/ 488950 w 1441450"/>
                <a:gd name="connsiteY20" fmla="*/ 65280 h 1119380"/>
                <a:gd name="connsiteX21" fmla="*/ 527050 w 1441450"/>
                <a:gd name="connsiteY21" fmla="*/ 46230 h 1119380"/>
                <a:gd name="connsiteX22" fmla="*/ 546100 w 1441450"/>
                <a:gd name="connsiteY22" fmla="*/ 33530 h 1119380"/>
                <a:gd name="connsiteX23" fmla="*/ 584200 w 1441450"/>
                <a:gd name="connsiteY23" fmla="*/ 20830 h 1119380"/>
                <a:gd name="connsiteX24" fmla="*/ 603250 w 1441450"/>
                <a:gd name="connsiteY24" fmla="*/ 14480 h 1119380"/>
                <a:gd name="connsiteX25" fmla="*/ 622300 w 1441450"/>
                <a:gd name="connsiteY25" fmla="*/ 20830 h 1119380"/>
                <a:gd name="connsiteX26" fmla="*/ 647700 w 1441450"/>
                <a:gd name="connsiteY26" fmla="*/ 58930 h 1119380"/>
                <a:gd name="connsiteX27" fmla="*/ 660400 w 1441450"/>
                <a:gd name="connsiteY27" fmla="*/ 217680 h 1119380"/>
                <a:gd name="connsiteX28" fmla="*/ 673100 w 1441450"/>
                <a:gd name="connsiteY28" fmla="*/ 420880 h 1119380"/>
                <a:gd name="connsiteX29" fmla="*/ 673100 w 1441450"/>
                <a:gd name="connsiteY29" fmla="*/ 554230 h 1119380"/>
                <a:gd name="connsiteX30" fmla="*/ 679450 w 1441450"/>
                <a:gd name="connsiteY30" fmla="*/ 693930 h 1119380"/>
                <a:gd name="connsiteX31" fmla="*/ 692150 w 1441450"/>
                <a:gd name="connsiteY31" fmla="*/ 1011430 h 1119380"/>
                <a:gd name="connsiteX32" fmla="*/ 698500 w 1441450"/>
                <a:gd name="connsiteY32" fmla="*/ 1030480 h 1119380"/>
                <a:gd name="connsiteX33" fmla="*/ 704850 w 1441450"/>
                <a:gd name="connsiteY33" fmla="*/ 1081280 h 1119380"/>
                <a:gd name="connsiteX34" fmla="*/ 723900 w 1441450"/>
                <a:gd name="connsiteY34" fmla="*/ 1068580 h 1119380"/>
                <a:gd name="connsiteX35" fmla="*/ 742950 w 1441450"/>
                <a:gd name="connsiteY35" fmla="*/ 1030480 h 1119380"/>
                <a:gd name="connsiteX36" fmla="*/ 762000 w 1441450"/>
                <a:gd name="connsiteY36" fmla="*/ 1017780 h 1119380"/>
                <a:gd name="connsiteX37" fmla="*/ 781050 w 1441450"/>
                <a:gd name="connsiteY37" fmla="*/ 1043180 h 1119380"/>
                <a:gd name="connsiteX38" fmla="*/ 787400 w 1441450"/>
                <a:gd name="connsiteY38" fmla="*/ 1062230 h 1119380"/>
                <a:gd name="connsiteX39" fmla="*/ 800100 w 1441450"/>
                <a:gd name="connsiteY39" fmla="*/ 1081280 h 1119380"/>
                <a:gd name="connsiteX40" fmla="*/ 819150 w 1441450"/>
                <a:gd name="connsiteY40" fmla="*/ 1068580 h 1119380"/>
                <a:gd name="connsiteX41" fmla="*/ 844550 w 1441450"/>
                <a:gd name="connsiteY41" fmla="*/ 1024130 h 1119380"/>
                <a:gd name="connsiteX42" fmla="*/ 863600 w 1441450"/>
                <a:gd name="connsiteY42" fmla="*/ 1011430 h 1119380"/>
                <a:gd name="connsiteX43" fmla="*/ 882650 w 1441450"/>
                <a:gd name="connsiteY43" fmla="*/ 1024130 h 1119380"/>
                <a:gd name="connsiteX44" fmla="*/ 889000 w 1441450"/>
                <a:gd name="connsiteY44" fmla="*/ 1043180 h 1119380"/>
                <a:gd name="connsiteX45" fmla="*/ 901700 w 1441450"/>
                <a:gd name="connsiteY45" fmla="*/ 1062230 h 1119380"/>
                <a:gd name="connsiteX46" fmla="*/ 920750 w 1441450"/>
                <a:gd name="connsiteY46" fmla="*/ 1024130 h 1119380"/>
                <a:gd name="connsiteX47" fmla="*/ 927100 w 1441450"/>
                <a:gd name="connsiteY47" fmla="*/ 1005080 h 1119380"/>
                <a:gd name="connsiteX48" fmla="*/ 946150 w 1441450"/>
                <a:gd name="connsiteY48" fmla="*/ 992380 h 1119380"/>
                <a:gd name="connsiteX49" fmla="*/ 984250 w 1441450"/>
                <a:gd name="connsiteY49" fmla="*/ 1024130 h 1119380"/>
                <a:gd name="connsiteX50" fmla="*/ 1003300 w 1441450"/>
                <a:gd name="connsiteY50" fmla="*/ 1100330 h 1119380"/>
                <a:gd name="connsiteX51" fmla="*/ 1016000 w 1441450"/>
                <a:gd name="connsiteY51" fmla="*/ 1119380 h 1119380"/>
                <a:gd name="connsiteX52" fmla="*/ 1035050 w 1441450"/>
                <a:gd name="connsiteY52" fmla="*/ 1106680 h 1119380"/>
                <a:gd name="connsiteX53" fmla="*/ 1047750 w 1441450"/>
                <a:gd name="connsiteY53" fmla="*/ 1087630 h 1119380"/>
                <a:gd name="connsiteX54" fmla="*/ 1104900 w 1441450"/>
                <a:gd name="connsiteY54" fmla="*/ 1055880 h 1119380"/>
                <a:gd name="connsiteX55" fmla="*/ 1136650 w 1441450"/>
                <a:gd name="connsiteY55" fmla="*/ 1049530 h 1119380"/>
                <a:gd name="connsiteX56" fmla="*/ 1149350 w 1441450"/>
                <a:gd name="connsiteY56" fmla="*/ 1011430 h 1119380"/>
                <a:gd name="connsiteX57" fmla="*/ 1162050 w 1441450"/>
                <a:gd name="connsiteY57" fmla="*/ 947930 h 1119380"/>
                <a:gd name="connsiteX58" fmla="*/ 1174750 w 1441450"/>
                <a:gd name="connsiteY58" fmla="*/ 757430 h 1119380"/>
                <a:gd name="connsiteX59" fmla="*/ 1181100 w 1441450"/>
                <a:gd name="connsiteY59" fmla="*/ 706630 h 1119380"/>
                <a:gd name="connsiteX60" fmla="*/ 1187450 w 1441450"/>
                <a:gd name="connsiteY60" fmla="*/ 649480 h 1119380"/>
                <a:gd name="connsiteX61" fmla="*/ 1206500 w 1441450"/>
                <a:gd name="connsiteY61" fmla="*/ 573280 h 1119380"/>
                <a:gd name="connsiteX62" fmla="*/ 1212850 w 1441450"/>
                <a:gd name="connsiteY62" fmla="*/ 554230 h 1119380"/>
                <a:gd name="connsiteX63" fmla="*/ 1295400 w 1441450"/>
                <a:gd name="connsiteY63" fmla="*/ 535180 h 1119380"/>
                <a:gd name="connsiteX64" fmla="*/ 1314450 w 1441450"/>
                <a:gd name="connsiteY64" fmla="*/ 528830 h 1119380"/>
                <a:gd name="connsiteX65" fmla="*/ 1339850 w 1441450"/>
                <a:gd name="connsiteY65" fmla="*/ 522480 h 1119380"/>
                <a:gd name="connsiteX66" fmla="*/ 1346200 w 1441450"/>
                <a:gd name="connsiteY66" fmla="*/ 503430 h 1119380"/>
                <a:gd name="connsiteX67" fmla="*/ 1365250 w 1441450"/>
                <a:gd name="connsiteY67" fmla="*/ 497080 h 1119380"/>
                <a:gd name="connsiteX68" fmla="*/ 1403350 w 1441450"/>
                <a:gd name="connsiteY68" fmla="*/ 509780 h 1119380"/>
                <a:gd name="connsiteX69" fmla="*/ 1422400 w 1441450"/>
                <a:gd name="connsiteY69" fmla="*/ 516130 h 1119380"/>
                <a:gd name="connsiteX70" fmla="*/ 1441450 w 1441450"/>
                <a:gd name="connsiteY70" fmla="*/ 516130 h 111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450" h="1119380">
                  <a:moveTo>
                    <a:pt x="0" y="370080"/>
                  </a:moveTo>
                  <a:cubicBezTo>
                    <a:pt x="14817" y="376430"/>
                    <a:pt x="28377" y="387894"/>
                    <a:pt x="44450" y="389130"/>
                  </a:cubicBezTo>
                  <a:cubicBezTo>
                    <a:pt x="57798" y="390157"/>
                    <a:pt x="82550" y="376430"/>
                    <a:pt x="82550" y="376430"/>
                  </a:cubicBezTo>
                  <a:cubicBezTo>
                    <a:pt x="97367" y="378547"/>
                    <a:pt x="112389" y="386027"/>
                    <a:pt x="127000" y="382780"/>
                  </a:cubicBezTo>
                  <a:cubicBezTo>
                    <a:pt x="134450" y="381124"/>
                    <a:pt x="136600" y="370704"/>
                    <a:pt x="139700" y="363730"/>
                  </a:cubicBezTo>
                  <a:cubicBezTo>
                    <a:pt x="148534" y="343853"/>
                    <a:pt x="153473" y="321340"/>
                    <a:pt x="158750" y="300230"/>
                  </a:cubicBezTo>
                  <a:cubicBezTo>
                    <a:pt x="168066" y="188437"/>
                    <a:pt x="159952" y="260670"/>
                    <a:pt x="171450" y="185930"/>
                  </a:cubicBezTo>
                  <a:cubicBezTo>
                    <a:pt x="173726" y="171137"/>
                    <a:pt x="172427" y="155449"/>
                    <a:pt x="177800" y="141480"/>
                  </a:cubicBezTo>
                  <a:cubicBezTo>
                    <a:pt x="183279" y="127234"/>
                    <a:pt x="203200" y="103380"/>
                    <a:pt x="203200" y="103380"/>
                  </a:cubicBezTo>
                  <a:cubicBezTo>
                    <a:pt x="205317" y="90680"/>
                    <a:pt x="205479" y="77494"/>
                    <a:pt x="209550" y="65280"/>
                  </a:cubicBezTo>
                  <a:cubicBezTo>
                    <a:pt x="211963" y="58040"/>
                    <a:pt x="216507" y="51256"/>
                    <a:pt x="222250" y="46230"/>
                  </a:cubicBezTo>
                  <a:cubicBezTo>
                    <a:pt x="249123" y="22716"/>
                    <a:pt x="253235" y="23202"/>
                    <a:pt x="279400" y="14480"/>
                  </a:cubicBezTo>
                  <a:cubicBezTo>
                    <a:pt x="315796" y="69075"/>
                    <a:pt x="272160" y="0"/>
                    <a:pt x="298450" y="52580"/>
                  </a:cubicBezTo>
                  <a:cubicBezTo>
                    <a:pt x="301863" y="59406"/>
                    <a:pt x="306917" y="65280"/>
                    <a:pt x="311150" y="71630"/>
                  </a:cubicBezTo>
                  <a:cubicBezTo>
                    <a:pt x="319055" y="59773"/>
                    <a:pt x="329958" y="40720"/>
                    <a:pt x="342900" y="33530"/>
                  </a:cubicBezTo>
                  <a:cubicBezTo>
                    <a:pt x="354602" y="27029"/>
                    <a:pt x="381000" y="20830"/>
                    <a:pt x="381000" y="20830"/>
                  </a:cubicBezTo>
                  <a:cubicBezTo>
                    <a:pt x="389467" y="33530"/>
                    <a:pt x="401573" y="44450"/>
                    <a:pt x="406400" y="58930"/>
                  </a:cubicBezTo>
                  <a:cubicBezTo>
                    <a:pt x="408517" y="65280"/>
                    <a:pt x="408017" y="73247"/>
                    <a:pt x="412750" y="77980"/>
                  </a:cubicBezTo>
                  <a:cubicBezTo>
                    <a:pt x="417483" y="82713"/>
                    <a:pt x="425450" y="82213"/>
                    <a:pt x="431800" y="84330"/>
                  </a:cubicBezTo>
                  <a:lnTo>
                    <a:pt x="469900" y="71630"/>
                  </a:lnTo>
                  <a:cubicBezTo>
                    <a:pt x="476250" y="69513"/>
                    <a:pt x="483381" y="68993"/>
                    <a:pt x="488950" y="65280"/>
                  </a:cubicBezTo>
                  <a:cubicBezTo>
                    <a:pt x="543545" y="28884"/>
                    <a:pt x="474470" y="72520"/>
                    <a:pt x="527050" y="46230"/>
                  </a:cubicBezTo>
                  <a:cubicBezTo>
                    <a:pt x="533876" y="42817"/>
                    <a:pt x="539126" y="36630"/>
                    <a:pt x="546100" y="33530"/>
                  </a:cubicBezTo>
                  <a:cubicBezTo>
                    <a:pt x="558333" y="28093"/>
                    <a:pt x="571500" y="25063"/>
                    <a:pt x="584200" y="20830"/>
                  </a:cubicBezTo>
                  <a:lnTo>
                    <a:pt x="603250" y="14480"/>
                  </a:lnTo>
                  <a:cubicBezTo>
                    <a:pt x="609600" y="16597"/>
                    <a:pt x="617567" y="16097"/>
                    <a:pt x="622300" y="20830"/>
                  </a:cubicBezTo>
                  <a:cubicBezTo>
                    <a:pt x="633093" y="31623"/>
                    <a:pt x="647700" y="58930"/>
                    <a:pt x="647700" y="58930"/>
                  </a:cubicBezTo>
                  <a:cubicBezTo>
                    <a:pt x="660047" y="133010"/>
                    <a:pt x="655325" y="95884"/>
                    <a:pt x="660400" y="217680"/>
                  </a:cubicBezTo>
                  <a:cubicBezTo>
                    <a:pt x="668547" y="413220"/>
                    <a:pt x="647157" y="343050"/>
                    <a:pt x="673100" y="420880"/>
                  </a:cubicBezTo>
                  <a:cubicBezTo>
                    <a:pt x="687388" y="520894"/>
                    <a:pt x="673100" y="398486"/>
                    <a:pt x="673100" y="554230"/>
                  </a:cubicBezTo>
                  <a:cubicBezTo>
                    <a:pt x="673100" y="600845"/>
                    <a:pt x="678016" y="647337"/>
                    <a:pt x="679450" y="693930"/>
                  </a:cubicBezTo>
                  <a:cubicBezTo>
                    <a:pt x="680200" y="718321"/>
                    <a:pt x="673903" y="920193"/>
                    <a:pt x="692150" y="1011430"/>
                  </a:cubicBezTo>
                  <a:cubicBezTo>
                    <a:pt x="693463" y="1017994"/>
                    <a:pt x="696383" y="1024130"/>
                    <a:pt x="698500" y="1030480"/>
                  </a:cubicBezTo>
                  <a:cubicBezTo>
                    <a:pt x="700617" y="1047413"/>
                    <a:pt x="695384" y="1067081"/>
                    <a:pt x="704850" y="1081280"/>
                  </a:cubicBezTo>
                  <a:cubicBezTo>
                    <a:pt x="709083" y="1087630"/>
                    <a:pt x="718504" y="1073976"/>
                    <a:pt x="723900" y="1068580"/>
                  </a:cubicBezTo>
                  <a:cubicBezTo>
                    <a:pt x="777430" y="1015050"/>
                    <a:pt x="701633" y="1082126"/>
                    <a:pt x="742950" y="1030480"/>
                  </a:cubicBezTo>
                  <a:cubicBezTo>
                    <a:pt x="747718" y="1024521"/>
                    <a:pt x="755650" y="1022013"/>
                    <a:pt x="762000" y="1017780"/>
                  </a:cubicBezTo>
                  <a:cubicBezTo>
                    <a:pt x="768350" y="1026247"/>
                    <a:pt x="775799" y="1033991"/>
                    <a:pt x="781050" y="1043180"/>
                  </a:cubicBezTo>
                  <a:cubicBezTo>
                    <a:pt x="784371" y="1048992"/>
                    <a:pt x="784407" y="1056243"/>
                    <a:pt x="787400" y="1062230"/>
                  </a:cubicBezTo>
                  <a:cubicBezTo>
                    <a:pt x="790813" y="1069056"/>
                    <a:pt x="795867" y="1074930"/>
                    <a:pt x="800100" y="1081280"/>
                  </a:cubicBezTo>
                  <a:cubicBezTo>
                    <a:pt x="806450" y="1077047"/>
                    <a:pt x="813754" y="1073976"/>
                    <a:pt x="819150" y="1068580"/>
                  </a:cubicBezTo>
                  <a:cubicBezTo>
                    <a:pt x="844187" y="1043543"/>
                    <a:pt x="819648" y="1054012"/>
                    <a:pt x="844550" y="1024130"/>
                  </a:cubicBezTo>
                  <a:cubicBezTo>
                    <a:pt x="849436" y="1018267"/>
                    <a:pt x="857250" y="1015663"/>
                    <a:pt x="863600" y="1011430"/>
                  </a:cubicBezTo>
                  <a:cubicBezTo>
                    <a:pt x="869950" y="1015663"/>
                    <a:pt x="877882" y="1018171"/>
                    <a:pt x="882650" y="1024130"/>
                  </a:cubicBezTo>
                  <a:cubicBezTo>
                    <a:pt x="886831" y="1029357"/>
                    <a:pt x="886007" y="1037193"/>
                    <a:pt x="889000" y="1043180"/>
                  </a:cubicBezTo>
                  <a:cubicBezTo>
                    <a:pt x="892413" y="1050006"/>
                    <a:pt x="897467" y="1055880"/>
                    <a:pt x="901700" y="1062230"/>
                  </a:cubicBezTo>
                  <a:cubicBezTo>
                    <a:pt x="917661" y="1014347"/>
                    <a:pt x="896131" y="1073369"/>
                    <a:pt x="920750" y="1024130"/>
                  </a:cubicBezTo>
                  <a:cubicBezTo>
                    <a:pt x="923743" y="1018143"/>
                    <a:pt x="922919" y="1010307"/>
                    <a:pt x="927100" y="1005080"/>
                  </a:cubicBezTo>
                  <a:cubicBezTo>
                    <a:pt x="931868" y="999121"/>
                    <a:pt x="939800" y="996613"/>
                    <a:pt x="946150" y="992380"/>
                  </a:cubicBezTo>
                  <a:cubicBezTo>
                    <a:pt x="958007" y="1000285"/>
                    <a:pt x="977060" y="1011188"/>
                    <a:pt x="984250" y="1024130"/>
                  </a:cubicBezTo>
                  <a:cubicBezTo>
                    <a:pt x="1006477" y="1064138"/>
                    <a:pt x="989502" y="1058937"/>
                    <a:pt x="1003300" y="1100330"/>
                  </a:cubicBezTo>
                  <a:cubicBezTo>
                    <a:pt x="1005713" y="1107570"/>
                    <a:pt x="1011767" y="1113030"/>
                    <a:pt x="1016000" y="1119380"/>
                  </a:cubicBezTo>
                  <a:cubicBezTo>
                    <a:pt x="1022350" y="1115147"/>
                    <a:pt x="1029654" y="1112076"/>
                    <a:pt x="1035050" y="1106680"/>
                  </a:cubicBezTo>
                  <a:cubicBezTo>
                    <a:pt x="1040446" y="1101284"/>
                    <a:pt x="1042007" y="1092656"/>
                    <a:pt x="1047750" y="1087630"/>
                  </a:cubicBezTo>
                  <a:cubicBezTo>
                    <a:pt x="1066668" y="1071077"/>
                    <a:pt x="1082224" y="1061549"/>
                    <a:pt x="1104900" y="1055880"/>
                  </a:cubicBezTo>
                  <a:cubicBezTo>
                    <a:pt x="1115371" y="1053262"/>
                    <a:pt x="1126067" y="1051647"/>
                    <a:pt x="1136650" y="1049530"/>
                  </a:cubicBezTo>
                  <a:cubicBezTo>
                    <a:pt x="1140883" y="1036830"/>
                    <a:pt x="1147457" y="1024682"/>
                    <a:pt x="1149350" y="1011430"/>
                  </a:cubicBezTo>
                  <a:cubicBezTo>
                    <a:pt x="1156647" y="960354"/>
                    <a:pt x="1150967" y="981179"/>
                    <a:pt x="1162050" y="947930"/>
                  </a:cubicBezTo>
                  <a:cubicBezTo>
                    <a:pt x="1165442" y="890267"/>
                    <a:pt x="1169141" y="816324"/>
                    <a:pt x="1174750" y="757430"/>
                  </a:cubicBezTo>
                  <a:cubicBezTo>
                    <a:pt x="1176368" y="740442"/>
                    <a:pt x="1179106" y="723578"/>
                    <a:pt x="1181100" y="706630"/>
                  </a:cubicBezTo>
                  <a:cubicBezTo>
                    <a:pt x="1183340" y="687594"/>
                    <a:pt x="1184917" y="668479"/>
                    <a:pt x="1187450" y="649480"/>
                  </a:cubicBezTo>
                  <a:cubicBezTo>
                    <a:pt x="1193151" y="606726"/>
                    <a:pt x="1192692" y="614704"/>
                    <a:pt x="1206500" y="573280"/>
                  </a:cubicBezTo>
                  <a:cubicBezTo>
                    <a:pt x="1208617" y="566930"/>
                    <a:pt x="1206500" y="556347"/>
                    <a:pt x="1212850" y="554230"/>
                  </a:cubicBezTo>
                  <a:cubicBezTo>
                    <a:pt x="1265149" y="536797"/>
                    <a:pt x="1237698" y="543423"/>
                    <a:pt x="1295400" y="535180"/>
                  </a:cubicBezTo>
                  <a:cubicBezTo>
                    <a:pt x="1301750" y="533063"/>
                    <a:pt x="1308014" y="530669"/>
                    <a:pt x="1314450" y="528830"/>
                  </a:cubicBezTo>
                  <a:cubicBezTo>
                    <a:pt x="1322841" y="526432"/>
                    <a:pt x="1333035" y="527932"/>
                    <a:pt x="1339850" y="522480"/>
                  </a:cubicBezTo>
                  <a:cubicBezTo>
                    <a:pt x="1345077" y="518299"/>
                    <a:pt x="1341467" y="508163"/>
                    <a:pt x="1346200" y="503430"/>
                  </a:cubicBezTo>
                  <a:cubicBezTo>
                    <a:pt x="1350933" y="498697"/>
                    <a:pt x="1358900" y="499197"/>
                    <a:pt x="1365250" y="497080"/>
                  </a:cubicBezTo>
                  <a:lnTo>
                    <a:pt x="1403350" y="509780"/>
                  </a:lnTo>
                  <a:cubicBezTo>
                    <a:pt x="1409700" y="511897"/>
                    <a:pt x="1415707" y="516130"/>
                    <a:pt x="1422400" y="516130"/>
                  </a:cubicBezTo>
                  <a:lnTo>
                    <a:pt x="1441450" y="516130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>
              <a:off x="4572000" y="1643050"/>
              <a:ext cx="500067" cy="15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Storage efficiency: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Using </a:t>
            </a:r>
            <a:r>
              <a:rPr lang="en-US" altLang="ja-JP" dirty="0" smtClean="0"/>
              <a:t>those indexes </a:t>
            </a:r>
            <a:r>
              <a:rPr lang="en-US" altLang="ja-JP" dirty="0" smtClean="0"/>
              <a:t>to store only </a:t>
            </a:r>
            <a:r>
              <a:rPr lang="en-US" altLang="ja-JP" dirty="0" smtClean="0"/>
              <a:t>segments we </a:t>
            </a:r>
            <a:r>
              <a:rPr lang="en-US" altLang="ja-JP" dirty="0" smtClean="0"/>
              <a:t>can save </a:t>
            </a:r>
            <a:r>
              <a:rPr lang="en-US" altLang="ja-JP" dirty="0" smtClean="0"/>
              <a:t>99.93% of space</a:t>
            </a:r>
            <a:endParaRPr lang="en-US" altLang="ja-JP" dirty="0" smtClean="0"/>
          </a:p>
          <a:p>
            <a:pPr lvl="3" eaLnBrk="1" hangingPunct="1">
              <a:buFont typeface="Arial" charset="0"/>
              <a:buChar char="•"/>
            </a:pPr>
            <a:r>
              <a:rPr lang="en-US" altLang="ja-JP" dirty="0" smtClean="0"/>
              <a:t>Each segment of several seconds has one fingerprint of  </a:t>
            </a:r>
            <a:r>
              <a:rPr lang="en-US" altLang="ja-JP" dirty="0" smtClean="0"/>
              <a:t>2 bytes </a:t>
            </a:r>
            <a:endParaRPr lang="en-US" altLang="ja-JP" dirty="0" smtClean="0"/>
          </a:p>
          <a:p>
            <a:pPr lvl="3" eaLnBrk="1" hangingPunct="1">
              <a:buFont typeface="Arial" charset="0"/>
              <a:buChar char="•"/>
            </a:pPr>
            <a:r>
              <a:rPr lang="en-US" altLang="ja-JP" dirty="0" smtClean="0"/>
              <a:t>Quantitatively, where comparing 4.1Gbytes of video</a:t>
            </a:r>
            <a:r>
              <a:rPr lang="ja-JP" altLang="en-US" dirty="0" smtClean="0"/>
              <a:t> </a:t>
            </a:r>
            <a:r>
              <a:rPr lang="en-US" altLang="ja-JP" dirty="0" err="1" smtClean="0"/>
              <a:t>vs</a:t>
            </a:r>
            <a:r>
              <a:rPr lang="en-US" altLang="ja-JP" dirty="0" smtClean="0"/>
              <a:t> 3Mbytes of DB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8</a:t>
            </a:fld>
            <a:endParaRPr lang="ja-JP" altLang="en-US"/>
          </a:p>
        </p:txBody>
      </p:sp>
      <p:grpSp>
        <p:nvGrpSpPr>
          <p:cNvPr id="158" name="グループ化 157"/>
          <p:cNvGrpSpPr/>
          <p:nvPr/>
        </p:nvGrpSpPr>
        <p:grpSpPr>
          <a:xfrm>
            <a:off x="2500298" y="3643314"/>
            <a:ext cx="4286280" cy="2155282"/>
            <a:chOff x="357158" y="214290"/>
            <a:chExt cx="4835525" cy="2583910"/>
          </a:xfrm>
        </p:grpSpPr>
        <p:grpSp>
          <p:nvGrpSpPr>
            <p:cNvPr id="159" name="グループ化 42"/>
            <p:cNvGrpSpPr>
              <a:grpSpLocks/>
            </p:cNvGrpSpPr>
            <p:nvPr/>
          </p:nvGrpSpPr>
          <p:grpSpPr bwMode="auto">
            <a:xfrm>
              <a:off x="357159" y="512722"/>
              <a:ext cx="1417639" cy="2284414"/>
              <a:chOff x="4286248" y="1857362"/>
              <a:chExt cx="1928851" cy="3428822"/>
            </a:xfrm>
          </p:grpSpPr>
          <p:grpSp>
            <p:nvGrpSpPr>
              <p:cNvPr id="191" name="グループ化 32"/>
              <p:cNvGrpSpPr>
                <a:grpSpLocks/>
              </p:cNvGrpSpPr>
              <p:nvPr/>
            </p:nvGrpSpPr>
            <p:grpSpPr bwMode="auto">
              <a:xfrm>
                <a:off x="4286249" y="1857362"/>
                <a:ext cx="1928850" cy="3428822"/>
                <a:chOff x="4357686" y="1857362"/>
                <a:chExt cx="1446637" cy="3428822"/>
              </a:xfrm>
            </p:grpSpPr>
            <p:grpSp>
              <p:nvGrpSpPr>
                <p:cNvPr id="193" name="グループ化 14"/>
                <p:cNvGrpSpPr>
                  <a:grpSpLocks/>
                </p:cNvGrpSpPr>
                <p:nvPr/>
              </p:nvGrpSpPr>
              <p:grpSpPr bwMode="auto">
                <a:xfrm>
                  <a:off x="4357686" y="1857362"/>
                  <a:ext cx="1446637" cy="1715602"/>
                  <a:chOff x="5929322" y="1714486"/>
                  <a:chExt cx="1446637" cy="1715602"/>
                </a:xfrm>
              </p:grpSpPr>
              <p:sp>
                <p:nvSpPr>
                  <p:cNvPr id="201" name="正方形/長方形 200"/>
                  <p:cNvSpPr/>
                  <p:nvPr/>
                </p:nvSpPr>
                <p:spPr>
                  <a:xfrm>
                    <a:off x="5929322" y="1714486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正方形/長方形 201"/>
                  <p:cNvSpPr/>
                  <p:nvPr/>
                </p:nvSpPr>
                <p:spPr>
                  <a:xfrm>
                    <a:off x="5929322" y="2286354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2.0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正方形/長方形 202"/>
                  <p:cNvSpPr/>
                  <p:nvPr/>
                </p:nvSpPr>
                <p:spPr>
                  <a:xfrm>
                    <a:off x="6501173" y="1714486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err="1">
                        <a:solidFill>
                          <a:schemeClr val="tx1"/>
                        </a:solidFill>
                      </a:rPr>
                      <a:t>Luma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4" name="正方形/長方形 203"/>
                  <p:cNvSpPr/>
                  <p:nvPr/>
                </p:nvSpPr>
                <p:spPr>
                  <a:xfrm>
                    <a:off x="6501173" y="2286354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120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5" name="正方形/長方形 204"/>
                  <p:cNvSpPr/>
                  <p:nvPr/>
                </p:nvSpPr>
                <p:spPr>
                  <a:xfrm>
                    <a:off x="5929322" y="2858221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10.3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正方形/長方形 205"/>
                  <p:cNvSpPr/>
                  <p:nvPr/>
                </p:nvSpPr>
                <p:spPr>
                  <a:xfrm>
                    <a:off x="6501173" y="2858221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140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4" name="グループ化 21"/>
                <p:cNvGrpSpPr>
                  <a:grpSpLocks/>
                </p:cNvGrpSpPr>
                <p:nvPr/>
              </p:nvGrpSpPr>
              <p:grpSpPr bwMode="auto">
                <a:xfrm>
                  <a:off x="4357686" y="3572964"/>
                  <a:ext cx="1446637" cy="1713220"/>
                  <a:chOff x="5929322" y="1715576"/>
                  <a:chExt cx="1446637" cy="1713220"/>
                </a:xfrm>
              </p:grpSpPr>
              <p:sp>
                <p:nvSpPr>
                  <p:cNvPr id="195" name="正方形/長方形 194"/>
                  <p:cNvSpPr/>
                  <p:nvPr/>
                </p:nvSpPr>
                <p:spPr>
                  <a:xfrm>
                    <a:off x="5929322" y="1715576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16.0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正方形/長方形 195"/>
                  <p:cNvSpPr/>
                  <p:nvPr/>
                </p:nvSpPr>
                <p:spPr>
                  <a:xfrm>
                    <a:off x="5929322" y="2287443"/>
                    <a:ext cx="571851" cy="5694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19.4</a:t>
                    </a:r>
                    <a:endParaRPr lang="en-US" altLang="ja-JP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正方形/長方形 196"/>
                  <p:cNvSpPr/>
                  <p:nvPr/>
                </p:nvSpPr>
                <p:spPr>
                  <a:xfrm>
                    <a:off x="6501173" y="1715576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85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正方形/長方形 197"/>
                  <p:cNvSpPr/>
                  <p:nvPr/>
                </p:nvSpPr>
                <p:spPr>
                  <a:xfrm>
                    <a:off x="6501173" y="2287443"/>
                    <a:ext cx="874786" cy="5694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110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正方形/長方形 198"/>
                  <p:cNvSpPr/>
                  <p:nvPr/>
                </p:nvSpPr>
                <p:spPr>
                  <a:xfrm>
                    <a:off x="5929322" y="2856929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21.4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正方形/長方形 199"/>
                  <p:cNvSpPr/>
                  <p:nvPr/>
                </p:nvSpPr>
                <p:spPr>
                  <a:xfrm>
                    <a:off x="6501173" y="2856929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120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正方形/長方形 191"/>
              <p:cNvSpPr/>
              <p:nvPr/>
            </p:nvSpPr>
            <p:spPr>
              <a:xfrm>
                <a:off x="4286248" y="1857362"/>
                <a:ext cx="762469" cy="571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1200" dirty="0">
                    <a:solidFill>
                      <a:schemeClr val="tx1"/>
                    </a:solidFill>
                  </a:rPr>
                  <a:t>Time</a:t>
                </a:r>
                <a:endParaRPr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0" name="直線コネクタ 159"/>
            <p:cNvCxnSpPr/>
            <p:nvPr/>
          </p:nvCxnSpPr>
          <p:spPr bwMode="auto">
            <a:xfrm>
              <a:off x="2643174" y="1367378"/>
              <a:ext cx="13811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/>
            <p:cNvCxnSpPr/>
            <p:nvPr/>
          </p:nvCxnSpPr>
          <p:spPr bwMode="auto">
            <a:xfrm>
              <a:off x="3286116" y="928670"/>
              <a:ext cx="48577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/>
            <p:nvPr/>
          </p:nvCxnSpPr>
          <p:spPr bwMode="auto">
            <a:xfrm>
              <a:off x="2786050" y="1142984"/>
              <a:ext cx="48418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/>
            <p:nvPr/>
          </p:nvCxnSpPr>
          <p:spPr bwMode="auto">
            <a:xfrm>
              <a:off x="3786182" y="1571612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/>
            <p:cNvCxnSpPr/>
            <p:nvPr/>
          </p:nvCxnSpPr>
          <p:spPr bwMode="auto">
            <a:xfrm rot="5400000">
              <a:off x="2679687" y="1249347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コネクタ 164"/>
            <p:cNvCxnSpPr/>
            <p:nvPr/>
          </p:nvCxnSpPr>
          <p:spPr bwMode="auto">
            <a:xfrm rot="5400000" flipH="1" flipV="1">
              <a:off x="3465505" y="1249347"/>
              <a:ext cx="64294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/>
            <p:nvPr/>
          </p:nvCxnSpPr>
          <p:spPr bwMode="auto">
            <a:xfrm rot="16200000" flipV="1">
              <a:off x="1752314" y="1462340"/>
              <a:ext cx="1786492" cy="47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 bwMode="auto">
            <a:xfrm>
              <a:off x="2647943" y="2357971"/>
              <a:ext cx="2076450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43"/>
            <p:cNvSpPr txBox="1"/>
            <p:nvPr/>
          </p:nvSpPr>
          <p:spPr>
            <a:xfrm>
              <a:off x="2643174" y="214290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Luma</a:t>
              </a:r>
              <a:endParaRPr lang="en-US" dirty="0"/>
            </a:p>
          </p:txBody>
        </p:sp>
        <p:sp>
          <p:nvSpPr>
            <p:cNvPr id="169" name="TextBox 95"/>
            <p:cNvSpPr txBox="1"/>
            <p:nvPr/>
          </p:nvSpPr>
          <p:spPr>
            <a:xfrm>
              <a:off x="4572000" y="242886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  <p:cxnSp>
          <p:nvCxnSpPr>
            <p:cNvPr id="170" name="Straight Arrow Connector 102"/>
            <p:cNvCxnSpPr/>
            <p:nvPr/>
          </p:nvCxnSpPr>
          <p:spPr>
            <a:xfrm>
              <a:off x="1785918" y="2214554"/>
              <a:ext cx="78581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41"/>
            <p:cNvSpPr txBox="1"/>
            <p:nvPr/>
          </p:nvSpPr>
          <p:spPr>
            <a:xfrm>
              <a:off x="2571736" y="2357430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2.0</a:t>
              </a:r>
              <a:endParaRPr lang="en-US" sz="1000" dirty="0"/>
            </a:p>
          </p:txBody>
        </p:sp>
        <p:sp>
          <p:nvSpPr>
            <p:cNvPr id="172" name="TextBox 142"/>
            <p:cNvSpPr txBox="1"/>
            <p:nvPr/>
          </p:nvSpPr>
          <p:spPr>
            <a:xfrm>
              <a:off x="3000364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10.3</a:t>
              </a:r>
              <a:endParaRPr lang="en-US" sz="1000" dirty="0"/>
            </a:p>
          </p:txBody>
        </p:sp>
        <p:sp>
          <p:nvSpPr>
            <p:cNvPr id="173" name="TextBox 143"/>
            <p:cNvSpPr txBox="1"/>
            <p:nvPr/>
          </p:nvSpPr>
          <p:spPr>
            <a:xfrm>
              <a:off x="3568968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16.0</a:t>
              </a:r>
              <a:endParaRPr lang="en-US" sz="1000" dirty="0"/>
            </a:p>
          </p:txBody>
        </p:sp>
        <p:sp>
          <p:nvSpPr>
            <p:cNvPr id="174" name="TextBox 145"/>
            <p:cNvSpPr txBox="1"/>
            <p:nvPr/>
          </p:nvSpPr>
          <p:spPr>
            <a:xfrm>
              <a:off x="3929058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19.4</a:t>
              </a:r>
              <a:endParaRPr lang="en-US" sz="1000" dirty="0"/>
            </a:p>
          </p:txBody>
        </p:sp>
        <p:cxnSp>
          <p:nvCxnSpPr>
            <p:cNvPr id="175" name="Straight Connector 147"/>
            <p:cNvCxnSpPr/>
            <p:nvPr/>
          </p:nvCxnSpPr>
          <p:spPr>
            <a:xfrm rot="5400000">
              <a:off x="2321703" y="1821645"/>
              <a:ext cx="92869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48"/>
            <p:cNvCxnSpPr/>
            <p:nvPr/>
          </p:nvCxnSpPr>
          <p:spPr>
            <a:xfrm rot="5400000">
              <a:off x="2678893" y="1750207"/>
              <a:ext cx="121444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50"/>
            <p:cNvCxnSpPr/>
            <p:nvPr/>
          </p:nvCxnSpPr>
          <p:spPr>
            <a:xfrm rot="5400000">
              <a:off x="3321835" y="1893083"/>
              <a:ext cx="92869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54"/>
            <p:cNvCxnSpPr/>
            <p:nvPr/>
          </p:nvCxnSpPr>
          <p:spPr>
            <a:xfrm rot="5400000">
              <a:off x="3714744" y="1928802"/>
              <a:ext cx="8572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57"/>
            <p:cNvSpPr txBox="1"/>
            <p:nvPr/>
          </p:nvSpPr>
          <p:spPr>
            <a:xfrm>
              <a:off x="2285984" y="1071546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120</a:t>
              </a:r>
              <a:endParaRPr lang="en-US" sz="1000" dirty="0"/>
            </a:p>
          </p:txBody>
        </p:sp>
        <p:sp>
          <p:nvSpPr>
            <p:cNvPr id="180" name="TextBox 160"/>
            <p:cNvSpPr txBox="1"/>
            <p:nvPr/>
          </p:nvSpPr>
          <p:spPr>
            <a:xfrm>
              <a:off x="2285984" y="142873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85</a:t>
              </a:r>
              <a:endParaRPr lang="en-US" sz="1000" dirty="0"/>
            </a:p>
          </p:txBody>
        </p:sp>
        <p:cxnSp>
          <p:nvCxnSpPr>
            <p:cNvPr id="181" name="直線コネクタ 166"/>
            <p:cNvCxnSpPr/>
            <p:nvPr/>
          </p:nvCxnSpPr>
          <p:spPr bwMode="auto">
            <a:xfrm rot="5400000">
              <a:off x="3179753" y="1035033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75"/>
            <p:cNvSpPr txBox="1"/>
            <p:nvPr/>
          </p:nvSpPr>
          <p:spPr>
            <a:xfrm>
              <a:off x="2285984" y="78579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140</a:t>
              </a:r>
              <a:endParaRPr lang="en-US" sz="1000" dirty="0"/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2643174" y="1571612"/>
              <a:ext cx="11430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2643174" y="1142984"/>
              <a:ext cx="1714512" cy="95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5"/>
            <p:cNvCxnSpPr/>
            <p:nvPr/>
          </p:nvCxnSpPr>
          <p:spPr>
            <a:xfrm flipV="1">
              <a:off x="2643174" y="928670"/>
              <a:ext cx="642942" cy="95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66"/>
            <p:cNvCxnSpPr/>
            <p:nvPr/>
          </p:nvCxnSpPr>
          <p:spPr bwMode="auto">
            <a:xfrm rot="5400000">
              <a:off x="4000496" y="142873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コネクタ 163"/>
            <p:cNvCxnSpPr/>
            <p:nvPr/>
          </p:nvCxnSpPr>
          <p:spPr bwMode="auto">
            <a:xfrm>
              <a:off x="4143372" y="1285860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66"/>
            <p:cNvCxnSpPr/>
            <p:nvPr/>
          </p:nvCxnSpPr>
          <p:spPr bwMode="auto">
            <a:xfrm rot="5400000">
              <a:off x="4286248" y="121442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99"/>
            <p:cNvSpPr txBox="1"/>
            <p:nvPr/>
          </p:nvSpPr>
          <p:spPr>
            <a:xfrm>
              <a:off x="4211910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21.4</a:t>
              </a:r>
              <a:endParaRPr lang="en-US" sz="1000" dirty="0"/>
            </a:p>
          </p:txBody>
        </p:sp>
        <p:cxnSp>
          <p:nvCxnSpPr>
            <p:cNvPr id="190" name="Straight Connector 200"/>
            <p:cNvCxnSpPr/>
            <p:nvPr/>
          </p:nvCxnSpPr>
          <p:spPr>
            <a:xfrm rot="5400000">
              <a:off x="3821901" y="1821645"/>
              <a:ext cx="107157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Look-Up Tables: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By mapping which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values those indexes have, in a table, the search process is faster</a:t>
            </a:r>
            <a:r>
              <a:rPr lang="en-US" altLang="ja-JP" dirty="0" smtClean="0"/>
              <a:t>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ja-JP" dirty="0" smtClean="0"/>
              <a:t>Example of comparison: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9</a:t>
            </a:fld>
            <a:endParaRPr lang="ja-JP" altLang="en-US"/>
          </a:p>
        </p:txBody>
      </p:sp>
      <p:grpSp>
        <p:nvGrpSpPr>
          <p:cNvPr id="18" name="グループ化 253"/>
          <p:cNvGrpSpPr>
            <a:grpSpLocks/>
          </p:cNvGrpSpPr>
          <p:nvPr/>
        </p:nvGrpSpPr>
        <p:grpSpPr bwMode="auto">
          <a:xfrm>
            <a:off x="1142976" y="3571876"/>
            <a:ext cx="7358114" cy="2786053"/>
            <a:chOff x="857224" y="571480"/>
            <a:chExt cx="7215238" cy="5040730"/>
          </a:xfrm>
        </p:grpSpPr>
        <p:grpSp>
          <p:nvGrpSpPr>
            <p:cNvPr id="19" name="グループ化 59"/>
            <p:cNvGrpSpPr>
              <a:grpSpLocks/>
            </p:cNvGrpSpPr>
            <p:nvPr/>
          </p:nvGrpSpPr>
          <p:grpSpPr bwMode="auto">
            <a:xfrm>
              <a:off x="925487" y="3630682"/>
              <a:ext cx="2176477" cy="1805780"/>
              <a:chOff x="4286690" y="1858610"/>
              <a:chExt cx="4237330" cy="3426098"/>
            </a:xfrm>
          </p:grpSpPr>
          <p:grpSp>
            <p:nvGrpSpPr>
              <p:cNvPr id="129" name="グループ化 42"/>
              <p:cNvGrpSpPr>
                <a:grpSpLocks/>
              </p:cNvGrpSpPr>
              <p:nvPr/>
            </p:nvGrpSpPr>
            <p:grpSpPr bwMode="auto">
              <a:xfrm>
                <a:off x="4286690" y="1858610"/>
                <a:ext cx="1928590" cy="3426095"/>
                <a:chOff x="4286690" y="1858610"/>
                <a:chExt cx="1928590" cy="3426095"/>
              </a:xfrm>
            </p:grpSpPr>
            <p:grpSp>
              <p:nvGrpSpPr>
                <p:cNvPr id="142" name="グループ化 32"/>
                <p:cNvGrpSpPr>
                  <a:grpSpLocks/>
                </p:cNvGrpSpPr>
                <p:nvPr/>
              </p:nvGrpSpPr>
              <p:grpSpPr bwMode="auto">
                <a:xfrm>
                  <a:off x="4286691" y="1858610"/>
                  <a:ext cx="1928589" cy="3426095"/>
                  <a:chOff x="4358017" y="1858610"/>
                  <a:chExt cx="1446441" cy="3426095"/>
                </a:xfrm>
              </p:grpSpPr>
              <p:grpSp>
                <p:nvGrpSpPr>
                  <p:cNvPr id="144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017" y="1858610"/>
                    <a:ext cx="1446441" cy="1714879"/>
                    <a:chOff x="5929653" y="1715734"/>
                    <a:chExt cx="1446441" cy="1714879"/>
                  </a:xfrm>
                </p:grpSpPr>
                <p:sp>
                  <p:nvSpPr>
                    <p:cNvPr id="152" name="正方形/長方形 15"/>
                    <p:cNvSpPr/>
                    <p:nvPr/>
                  </p:nvSpPr>
                  <p:spPr>
                    <a:xfrm>
                      <a:off x="5929653" y="171573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正方形/長方形 152"/>
                    <p:cNvSpPr/>
                    <p:nvPr/>
                  </p:nvSpPr>
                  <p:spPr>
                    <a:xfrm>
                      <a:off x="5929653" y="228736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4" name="正方形/長方形 17"/>
                    <p:cNvSpPr/>
                    <p:nvPr/>
                  </p:nvSpPr>
                  <p:spPr>
                    <a:xfrm>
                      <a:off x="6502202" y="171573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5" name="正方形/長方形 18"/>
                    <p:cNvSpPr/>
                    <p:nvPr/>
                  </p:nvSpPr>
                  <p:spPr>
                    <a:xfrm>
                      <a:off x="6502202" y="228736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6" name="正方形/長方形 155"/>
                    <p:cNvSpPr/>
                    <p:nvPr/>
                  </p:nvSpPr>
                  <p:spPr>
                    <a:xfrm>
                      <a:off x="5929653" y="2858987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7" name="正方形/長方形 156"/>
                    <p:cNvSpPr/>
                    <p:nvPr/>
                  </p:nvSpPr>
                  <p:spPr>
                    <a:xfrm>
                      <a:off x="6502202" y="2858987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5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017" y="3573489"/>
                    <a:ext cx="1446441" cy="1711216"/>
                    <a:chOff x="5929653" y="1716101"/>
                    <a:chExt cx="1446441" cy="1711216"/>
                  </a:xfrm>
                </p:grpSpPr>
                <p:sp>
                  <p:nvSpPr>
                    <p:cNvPr id="146" name="正方形/長方形 127"/>
                    <p:cNvSpPr/>
                    <p:nvPr/>
                  </p:nvSpPr>
                  <p:spPr>
                    <a:xfrm>
                      <a:off x="5929653" y="171610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正方形/長方形 128"/>
                    <p:cNvSpPr/>
                    <p:nvPr/>
                  </p:nvSpPr>
                  <p:spPr>
                    <a:xfrm>
                      <a:off x="5929653" y="2287728"/>
                      <a:ext cx="572549" cy="5679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p:txBody>
                </p:sp>
                <p:sp>
                  <p:nvSpPr>
                    <p:cNvPr id="148" name="正方形/長方形 129"/>
                    <p:cNvSpPr/>
                    <p:nvPr/>
                  </p:nvSpPr>
                  <p:spPr>
                    <a:xfrm>
                      <a:off x="6502202" y="171610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9" name="正方形/長方形 148"/>
                    <p:cNvSpPr/>
                    <p:nvPr/>
                  </p:nvSpPr>
                  <p:spPr>
                    <a:xfrm>
                      <a:off x="6502202" y="2287728"/>
                      <a:ext cx="873892" cy="5679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0" name="正方形/長方形 149"/>
                    <p:cNvSpPr/>
                    <p:nvPr/>
                  </p:nvSpPr>
                  <p:spPr>
                    <a:xfrm>
                      <a:off x="5929653" y="285569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1" name="正方形/長方形 150"/>
                    <p:cNvSpPr/>
                    <p:nvPr/>
                  </p:nvSpPr>
                  <p:spPr>
                    <a:xfrm>
                      <a:off x="6502202" y="285569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43" name="正方形/長方形 142"/>
                <p:cNvSpPr/>
                <p:nvPr/>
              </p:nvSpPr>
              <p:spPr>
                <a:xfrm>
                  <a:off x="4286690" y="1858610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0" name="正方形/長方形 129"/>
              <p:cNvSpPr/>
              <p:nvPr/>
            </p:nvSpPr>
            <p:spPr>
              <a:xfrm>
                <a:off x="6215278" y="1858610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正方形/長方形 112"/>
              <p:cNvSpPr/>
              <p:nvPr/>
            </p:nvSpPr>
            <p:spPr>
              <a:xfrm>
                <a:off x="6215278" y="2430237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35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6215278" y="300186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6215278" y="3573491"/>
                <a:ext cx="1165188" cy="567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6215278" y="414145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140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6215278" y="4713081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7358832" y="1858610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7358832" y="2430237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7358832" y="300186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7358832" y="3573491"/>
                <a:ext cx="1165188" cy="567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7358832" y="414145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134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7358832" y="4713081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グループ化 59"/>
            <p:cNvGrpSpPr>
              <a:grpSpLocks/>
            </p:cNvGrpSpPr>
            <p:nvPr/>
          </p:nvGrpSpPr>
          <p:grpSpPr bwMode="auto">
            <a:xfrm>
              <a:off x="925487" y="988644"/>
              <a:ext cx="2176477" cy="1807710"/>
              <a:chOff x="4286690" y="1857535"/>
              <a:chExt cx="4237330" cy="3429760"/>
            </a:xfrm>
          </p:grpSpPr>
          <p:grpSp>
            <p:nvGrpSpPr>
              <p:cNvPr id="100" name="グループ化 42"/>
              <p:cNvGrpSpPr>
                <a:grpSpLocks/>
              </p:cNvGrpSpPr>
              <p:nvPr/>
            </p:nvGrpSpPr>
            <p:grpSpPr bwMode="auto">
              <a:xfrm>
                <a:off x="4286690" y="1857535"/>
                <a:ext cx="1928590" cy="3429760"/>
                <a:chOff x="4286690" y="1857535"/>
                <a:chExt cx="1928590" cy="3429760"/>
              </a:xfrm>
            </p:grpSpPr>
            <p:grpSp>
              <p:nvGrpSpPr>
                <p:cNvPr id="113" name="グループ化 32"/>
                <p:cNvGrpSpPr>
                  <a:grpSpLocks/>
                </p:cNvGrpSpPr>
                <p:nvPr/>
              </p:nvGrpSpPr>
              <p:grpSpPr bwMode="auto">
                <a:xfrm>
                  <a:off x="4286691" y="1857535"/>
                  <a:ext cx="1928589" cy="3429760"/>
                  <a:chOff x="4358017" y="1857535"/>
                  <a:chExt cx="1446441" cy="3429760"/>
                </a:xfrm>
              </p:grpSpPr>
              <p:grpSp>
                <p:nvGrpSpPr>
                  <p:cNvPr id="115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017" y="1857535"/>
                    <a:ext cx="1446441" cy="1714878"/>
                    <a:chOff x="5929653" y="1714659"/>
                    <a:chExt cx="1446441" cy="1714878"/>
                  </a:xfrm>
                </p:grpSpPr>
                <p:sp>
                  <p:nvSpPr>
                    <p:cNvPr id="123" name="正方形/長方形 15"/>
                    <p:cNvSpPr/>
                    <p:nvPr/>
                  </p:nvSpPr>
                  <p:spPr>
                    <a:xfrm>
                      <a:off x="5929653" y="1714659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4" name="正方形/長方形 123"/>
                    <p:cNvSpPr/>
                    <p:nvPr/>
                  </p:nvSpPr>
                  <p:spPr>
                    <a:xfrm>
                      <a:off x="5929653" y="2286285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正方形/長方形 17"/>
                    <p:cNvSpPr/>
                    <p:nvPr/>
                  </p:nvSpPr>
                  <p:spPr>
                    <a:xfrm>
                      <a:off x="6502202" y="1714659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6" name="正方形/長方形 18"/>
                    <p:cNvSpPr/>
                    <p:nvPr/>
                  </p:nvSpPr>
                  <p:spPr>
                    <a:xfrm>
                      <a:off x="6502202" y="2286285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7" name="正方形/長方形 126"/>
                    <p:cNvSpPr/>
                    <p:nvPr/>
                  </p:nvSpPr>
                  <p:spPr>
                    <a:xfrm>
                      <a:off x="5929653" y="285791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正方形/長方形 127"/>
                    <p:cNvSpPr/>
                    <p:nvPr/>
                  </p:nvSpPr>
                  <p:spPr>
                    <a:xfrm>
                      <a:off x="6502202" y="285791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6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017" y="3572416"/>
                    <a:ext cx="1446441" cy="1714879"/>
                    <a:chOff x="5929653" y="1715028"/>
                    <a:chExt cx="1446441" cy="1714879"/>
                  </a:xfrm>
                </p:grpSpPr>
                <p:sp>
                  <p:nvSpPr>
                    <p:cNvPr id="117" name="正方形/長方形 116"/>
                    <p:cNvSpPr/>
                    <p:nvPr/>
                  </p:nvSpPr>
                  <p:spPr>
                    <a:xfrm>
                      <a:off x="5929653" y="1715028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8" name="正方形/長方形 117"/>
                    <p:cNvSpPr/>
                    <p:nvPr/>
                  </p:nvSpPr>
                  <p:spPr>
                    <a:xfrm>
                      <a:off x="5929653" y="228665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p:txBody>
                </p:sp>
                <p:sp>
                  <p:nvSpPr>
                    <p:cNvPr id="119" name="正方形/長方形 118"/>
                    <p:cNvSpPr/>
                    <p:nvPr/>
                  </p:nvSpPr>
                  <p:spPr>
                    <a:xfrm>
                      <a:off x="6502202" y="1715028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正方形/長方形 119"/>
                    <p:cNvSpPr/>
                    <p:nvPr/>
                  </p:nvSpPr>
                  <p:spPr>
                    <a:xfrm>
                      <a:off x="6502202" y="228665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正方形/長方形 120"/>
                    <p:cNvSpPr/>
                    <p:nvPr/>
                  </p:nvSpPr>
                  <p:spPr>
                    <a:xfrm>
                      <a:off x="5929653" y="285828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正方形/長方形 121"/>
                    <p:cNvSpPr/>
                    <p:nvPr/>
                  </p:nvSpPr>
                  <p:spPr>
                    <a:xfrm>
                      <a:off x="6502202" y="285828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4" name="正方形/長方形 113"/>
                <p:cNvSpPr/>
                <p:nvPr/>
              </p:nvSpPr>
              <p:spPr>
                <a:xfrm>
                  <a:off x="4286690" y="1857535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" name="正方形/長方形 100"/>
              <p:cNvSpPr/>
              <p:nvPr/>
            </p:nvSpPr>
            <p:spPr>
              <a:xfrm>
                <a:off x="6215278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6215278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45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正方形/長方形 102"/>
              <p:cNvSpPr/>
              <p:nvPr/>
            </p:nvSpPr>
            <p:spPr>
              <a:xfrm>
                <a:off x="6215278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6215278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6215278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6215278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7358832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7358832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70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7358832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160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358832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7358832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7358832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グループ化 59"/>
            <p:cNvGrpSpPr>
              <a:grpSpLocks/>
            </p:cNvGrpSpPr>
            <p:nvPr/>
          </p:nvGrpSpPr>
          <p:grpSpPr bwMode="auto">
            <a:xfrm>
              <a:off x="5824550" y="988644"/>
              <a:ext cx="2176478" cy="1807710"/>
              <a:chOff x="4287572" y="1857535"/>
              <a:chExt cx="4237330" cy="3429760"/>
            </a:xfrm>
          </p:grpSpPr>
          <p:grpSp>
            <p:nvGrpSpPr>
              <p:cNvPr id="71" name="グループ化 42"/>
              <p:cNvGrpSpPr>
                <a:grpSpLocks/>
              </p:cNvGrpSpPr>
              <p:nvPr/>
            </p:nvGrpSpPr>
            <p:grpSpPr bwMode="auto">
              <a:xfrm>
                <a:off x="4287572" y="1857535"/>
                <a:ext cx="1928587" cy="3429760"/>
                <a:chOff x="4287572" y="1857535"/>
                <a:chExt cx="1928587" cy="3429760"/>
              </a:xfrm>
            </p:grpSpPr>
            <p:grpSp>
              <p:nvGrpSpPr>
                <p:cNvPr id="84" name="グループ化 32"/>
                <p:cNvGrpSpPr>
                  <a:grpSpLocks/>
                </p:cNvGrpSpPr>
                <p:nvPr/>
              </p:nvGrpSpPr>
              <p:grpSpPr bwMode="auto">
                <a:xfrm>
                  <a:off x="4287572" y="1857535"/>
                  <a:ext cx="1928587" cy="3429760"/>
                  <a:chOff x="4358679" y="1857535"/>
                  <a:chExt cx="1446440" cy="3429760"/>
                </a:xfrm>
              </p:grpSpPr>
              <p:grpSp>
                <p:nvGrpSpPr>
                  <p:cNvPr id="86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679" y="1857535"/>
                    <a:ext cx="1446440" cy="1714878"/>
                    <a:chOff x="5930315" y="1714659"/>
                    <a:chExt cx="1446440" cy="1714878"/>
                  </a:xfrm>
                </p:grpSpPr>
                <p:sp>
                  <p:nvSpPr>
                    <p:cNvPr id="94" name="正方形/長方形 15"/>
                    <p:cNvSpPr/>
                    <p:nvPr/>
                  </p:nvSpPr>
                  <p:spPr>
                    <a:xfrm>
                      <a:off x="5930315" y="1714659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正方形/長方形 94"/>
                    <p:cNvSpPr/>
                    <p:nvPr/>
                  </p:nvSpPr>
                  <p:spPr>
                    <a:xfrm>
                      <a:off x="5930315" y="2286285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正方形/長方形 17"/>
                    <p:cNvSpPr/>
                    <p:nvPr/>
                  </p:nvSpPr>
                  <p:spPr>
                    <a:xfrm>
                      <a:off x="6502863" y="1714659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7" name="正方形/長方形 18"/>
                    <p:cNvSpPr/>
                    <p:nvPr/>
                  </p:nvSpPr>
                  <p:spPr>
                    <a:xfrm>
                      <a:off x="6502863" y="2286285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8" name="正方形/長方形 97"/>
                    <p:cNvSpPr/>
                    <p:nvPr/>
                  </p:nvSpPr>
                  <p:spPr>
                    <a:xfrm>
                      <a:off x="5930315" y="285791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正方形/長方形 98"/>
                    <p:cNvSpPr/>
                    <p:nvPr/>
                  </p:nvSpPr>
                  <p:spPr>
                    <a:xfrm>
                      <a:off x="6502863" y="285791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87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679" y="3572416"/>
                    <a:ext cx="1446440" cy="1714879"/>
                    <a:chOff x="5930315" y="1715028"/>
                    <a:chExt cx="1446440" cy="1714879"/>
                  </a:xfrm>
                </p:grpSpPr>
                <p:sp>
                  <p:nvSpPr>
                    <p:cNvPr id="88" name="正方形/長方形 87"/>
                    <p:cNvSpPr/>
                    <p:nvPr/>
                  </p:nvSpPr>
                  <p:spPr>
                    <a:xfrm>
                      <a:off x="5930315" y="1715028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9" name="正方形/長方形 88"/>
                    <p:cNvSpPr/>
                    <p:nvPr/>
                  </p:nvSpPr>
                  <p:spPr>
                    <a:xfrm>
                      <a:off x="5930315" y="228665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p:txBody>
                </p:sp>
                <p:sp>
                  <p:nvSpPr>
                    <p:cNvPr id="90" name="正方形/長方形 89"/>
                    <p:cNvSpPr/>
                    <p:nvPr/>
                  </p:nvSpPr>
                  <p:spPr>
                    <a:xfrm>
                      <a:off x="6502863" y="1715028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正方形/長方形 90"/>
                    <p:cNvSpPr/>
                    <p:nvPr/>
                  </p:nvSpPr>
                  <p:spPr>
                    <a:xfrm>
                      <a:off x="6502863" y="228665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正方形/長方形 91"/>
                    <p:cNvSpPr/>
                    <p:nvPr/>
                  </p:nvSpPr>
                  <p:spPr>
                    <a:xfrm>
                      <a:off x="5930315" y="285828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正方形/長方形 92"/>
                    <p:cNvSpPr/>
                    <p:nvPr/>
                  </p:nvSpPr>
                  <p:spPr>
                    <a:xfrm>
                      <a:off x="6502863" y="285828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5" name="正方形/長方形 84"/>
                <p:cNvSpPr/>
                <p:nvPr/>
              </p:nvSpPr>
              <p:spPr>
                <a:xfrm>
                  <a:off x="4287572" y="1857535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正方形/長方形 71"/>
              <p:cNvSpPr/>
              <p:nvPr/>
            </p:nvSpPr>
            <p:spPr>
              <a:xfrm>
                <a:off x="6216160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6216160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45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6216160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>
              <a:xfrm>
                <a:off x="6216160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6216160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6216160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7359714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7359714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70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7359714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160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359714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7359714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7359714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" name="直線矢印コネクタ 21"/>
            <p:cNvCxnSpPr>
              <a:stCxn id="107" idx="3"/>
              <a:endCxn id="85" idx="1"/>
            </p:cNvCxnSpPr>
            <p:nvPr/>
          </p:nvCxnSpPr>
          <p:spPr>
            <a:xfrm>
              <a:off x="3101965" y="1139286"/>
              <a:ext cx="2722582" cy="19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136" idx="3"/>
              <a:endCxn id="85" idx="1"/>
            </p:cNvCxnSpPr>
            <p:nvPr/>
          </p:nvCxnSpPr>
          <p:spPr>
            <a:xfrm flipV="1">
              <a:off x="3101965" y="1139286"/>
              <a:ext cx="2722582" cy="26420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11"/>
            <p:cNvSpPr txBox="1">
              <a:spLocks noChangeArrowheads="1"/>
            </p:cNvSpPr>
            <p:nvPr/>
          </p:nvSpPr>
          <p:spPr bwMode="auto">
            <a:xfrm>
              <a:off x="4259034" y="780017"/>
              <a:ext cx="818601" cy="239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Comparisons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25" name="テキスト ボックス 212"/>
            <p:cNvSpPr txBox="1">
              <a:spLocks noChangeArrowheads="1"/>
            </p:cNvSpPr>
            <p:nvPr/>
          </p:nvSpPr>
          <p:spPr bwMode="auto">
            <a:xfrm>
              <a:off x="857224" y="571480"/>
              <a:ext cx="2241456" cy="254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100">
                  <a:latin typeface="Calibri" pitchFamily="34" charset="0"/>
                </a:rPr>
                <a:t>Pre-matched fingerprints on database</a:t>
              </a:r>
              <a:endParaRPr lang="ja-JP" altLang="en-US" sz="1100">
                <a:latin typeface="Calibri" pitchFamily="34" charset="0"/>
              </a:endParaRPr>
            </a:p>
          </p:txBody>
        </p:sp>
        <p:sp>
          <p:nvSpPr>
            <p:cNvPr id="26" name="テキスト ボックス 213"/>
            <p:cNvSpPr txBox="1">
              <a:spLocks noChangeArrowheads="1"/>
            </p:cNvSpPr>
            <p:nvPr/>
          </p:nvSpPr>
          <p:spPr bwMode="auto">
            <a:xfrm>
              <a:off x="6436192" y="571480"/>
              <a:ext cx="885774" cy="254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100">
                  <a:latin typeface="Calibri" pitchFamily="34" charset="0"/>
                </a:rPr>
                <a:t>Fingerprint A</a:t>
              </a:r>
              <a:endParaRPr lang="ja-JP" altLang="en-US" sz="1100">
                <a:latin typeface="Calibri" pitchFamily="34" charset="0"/>
              </a:endParaRPr>
            </a:p>
          </p:txBody>
        </p:sp>
        <p:sp>
          <p:nvSpPr>
            <p:cNvPr id="27" name="テキスト ボックス 214"/>
            <p:cNvSpPr txBox="1">
              <a:spLocks noChangeArrowheads="1"/>
            </p:cNvSpPr>
            <p:nvPr/>
          </p:nvSpPr>
          <p:spPr bwMode="auto">
            <a:xfrm>
              <a:off x="1673658" y="3004413"/>
              <a:ext cx="703490" cy="400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en-US" altLang="ja-JP" sz="3600">
                  <a:latin typeface="Calibri" pitchFamily="34" charset="0"/>
                </a:rPr>
                <a:t>…</a:t>
              </a:r>
              <a:endParaRPr lang="ja-JP" altLang="en-US" sz="3600">
                <a:latin typeface="Calibri" pitchFamily="34" charset="0"/>
              </a:endParaRPr>
            </a:p>
          </p:txBody>
        </p:sp>
        <p:grpSp>
          <p:nvGrpSpPr>
            <p:cNvPr id="28" name="グループ化 123"/>
            <p:cNvGrpSpPr>
              <a:grpSpLocks/>
            </p:cNvGrpSpPr>
            <p:nvPr/>
          </p:nvGrpSpPr>
          <p:grpSpPr bwMode="auto">
            <a:xfrm>
              <a:off x="4705351" y="4371226"/>
              <a:ext cx="3367111" cy="154468"/>
              <a:chOff x="4572001" y="4000803"/>
              <a:chExt cx="3500461" cy="142309"/>
            </a:xfrm>
          </p:grpSpPr>
          <p:cxnSp>
            <p:nvCxnSpPr>
              <p:cNvPr id="57" name="直線矢印コネクタ 56"/>
              <p:cNvCxnSpPr/>
              <p:nvPr/>
            </p:nvCxnSpPr>
            <p:spPr>
              <a:xfrm>
                <a:off x="4572001" y="4071957"/>
                <a:ext cx="3500461" cy="1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/>
              <p:cNvCxnSpPr/>
              <p:nvPr/>
            </p:nvCxnSpPr>
            <p:spPr>
              <a:xfrm rot="5400000">
                <a:off x="4645256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/>
              <p:cNvCxnSpPr/>
              <p:nvPr/>
            </p:nvCxnSpPr>
            <p:spPr>
              <a:xfrm rot="5400000">
                <a:off x="4858155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/>
              <p:cNvCxnSpPr/>
              <p:nvPr/>
            </p:nvCxnSpPr>
            <p:spPr>
              <a:xfrm rot="5400000">
                <a:off x="5145322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/>
              <p:cNvCxnSpPr/>
              <p:nvPr/>
            </p:nvCxnSpPr>
            <p:spPr>
              <a:xfrm rot="5400000">
                <a:off x="5358221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/>
              <p:nvPr/>
            </p:nvCxnSpPr>
            <p:spPr>
              <a:xfrm rot="5400000">
                <a:off x="5716354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/>
              <p:nvPr/>
            </p:nvCxnSpPr>
            <p:spPr>
              <a:xfrm rot="5400000">
                <a:off x="5858287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/>
              <p:cNvCxnSpPr/>
              <p:nvPr/>
            </p:nvCxnSpPr>
            <p:spPr>
              <a:xfrm rot="5400000">
                <a:off x="6287386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/>
              <p:cNvCxnSpPr/>
              <p:nvPr/>
            </p:nvCxnSpPr>
            <p:spPr>
              <a:xfrm rot="5400000">
                <a:off x="6501936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/>
              <p:cNvCxnSpPr/>
              <p:nvPr/>
            </p:nvCxnSpPr>
            <p:spPr>
              <a:xfrm rot="5400000">
                <a:off x="6572903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/>
              <p:cNvCxnSpPr/>
              <p:nvPr/>
            </p:nvCxnSpPr>
            <p:spPr>
              <a:xfrm rot="5400000">
                <a:off x="6931035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/>
              <p:cNvCxnSpPr/>
              <p:nvPr/>
            </p:nvCxnSpPr>
            <p:spPr>
              <a:xfrm rot="5400000">
                <a:off x="7287518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/>
              <p:cNvCxnSpPr/>
              <p:nvPr/>
            </p:nvCxnSpPr>
            <p:spPr>
              <a:xfrm rot="5400000">
                <a:off x="7431101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/>
              <p:cNvCxnSpPr/>
              <p:nvPr/>
            </p:nvCxnSpPr>
            <p:spPr>
              <a:xfrm rot="5400000">
                <a:off x="7716617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グループ化 216"/>
            <p:cNvGrpSpPr>
              <a:grpSpLocks/>
            </p:cNvGrpSpPr>
            <p:nvPr/>
          </p:nvGrpSpPr>
          <p:grpSpPr bwMode="auto">
            <a:xfrm>
              <a:off x="4705351" y="4836870"/>
              <a:ext cx="3367111" cy="154475"/>
              <a:chOff x="4572001" y="4000877"/>
              <a:chExt cx="3500461" cy="142309"/>
            </a:xfrm>
          </p:grpSpPr>
          <p:cxnSp>
            <p:nvCxnSpPr>
              <p:cNvPr id="43" name="直線矢印コネクタ 42"/>
              <p:cNvCxnSpPr/>
              <p:nvPr/>
            </p:nvCxnSpPr>
            <p:spPr>
              <a:xfrm>
                <a:off x="4572001" y="4072031"/>
                <a:ext cx="3500461" cy="1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 rot="5400000">
                <a:off x="4645256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 rot="5400000">
                <a:off x="4858155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 rot="5400000">
                <a:off x="5145322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/>
              <p:cNvCxnSpPr/>
              <p:nvPr/>
            </p:nvCxnSpPr>
            <p:spPr>
              <a:xfrm rot="5400000">
                <a:off x="5358221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5716354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/>
              <p:cNvCxnSpPr/>
              <p:nvPr/>
            </p:nvCxnSpPr>
            <p:spPr>
              <a:xfrm rot="5400000">
                <a:off x="5858287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6287386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6501936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6572903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/>
              <p:cNvCxnSpPr/>
              <p:nvPr/>
            </p:nvCxnSpPr>
            <p:spPr>
              <a:xfrm rot="5400000">
                <a:off x="6931035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/>
              <p:cNvCxnSpPr/>
              <p:nvPr/>
            </p:nvCxnSpPr>
            <p:spPr>
              <a:xfrm rot="5400000">
                <a:off x="7287518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/>
              <p:cNvCxnSpPr/>
              <p:nvPr/>
            </p:nvCxnSpPr>
            <p:spPr>
              <a:xfrm rot="5400000">
                <a:off x="7431101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/>
              <p:cNvCxnSpPr/>
              <p:nvPr/>
            </p:nvCxnSpPr>
            <p:spPr>
              <a:xfrm rot="5400000">
                <a:off x="7716617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グループ化 235"/>
            <p:cNvGrpSpPr>
              <a:grpSpLocks/>
            </p:cNvGrpSpPr>
            <p:nvPr/>
          </p:nvGrpSpPr>
          <p:grpSpPr bwMode="auto">
            <a:xfrm>
              <a:off x="4705351" y="5379372"/>
              <a:ext cx="3367111" cy="154468"/>
              <a:chOff x="4572001" y="4000665"/>
              <a:chExt cx="3500461" cy="142309"/>
            </a:xfrm>
          </p:grpSpPr>
          <p:cxnSp>
            <p:nvCxnSpPr>
              <p:cNvPr id="35" name="直線矢印コネクタ 34"/>
              <p:cNvCxnSpPr/>
              <p:nvPr/>
            </p:nvCxnSpPr>
            <p:spPr>
              <a:xfrm>
                <a:off x="4572001" y="4071819"/>
                <a:ext cx="3500461" cy="1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/>
              <p:cNvCxnSpPr/>
              <p:nvPr/>
            </p:nvCxnSpPr>
            <p:spPr>
              <a:xfrm rot="5400000">
                <a:off x="4787189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/>
              <p:cNvCxnSpPr/>
              <p:nvPr/>
            </p:nvCxnSpPr>
            <p:spPr>
              <a:xfrm rot="5400000">
                <a:off x="5572771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/>
              <p:cNvCxnSpPr/>
              <p:nvPr/>
            </p:nvCxnSpPr>
            <p:spPr>
              <a:xfrm rot="5400000">
                <a:off x="5858287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 rot="5400000">
                <a:off x="6787452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/>
              <p:cNvCxnSpPr/>
              <p:nvPr/>
            </p:nvCxnSpPr>
            <p:spPr>
              <a:xfrm rot="5400000">
                <a:off x="7145585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/>
              <p:cNvCxnSpPr/>
              <p:nvPr/>
            </p:nvCxnSpPr>
            <p:spPr>
              <a:xfrm rot="5400000">
                <a:off x="7431101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/>
              <p:cNvCxnSpPr/>
              <p:nvPr/>
            </p:nvCxnSpPr>
            <p:spPr>
              <a:xfrm rot="5400000">
                <a:off x="7716617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線矢印コネクタ 30"/>
            <p:cNvCxnSpPr>
              <a:stCxn id="92" idx="2"/>
            </p:cNvCxnSpPr>
            <p:nvPr/>
          </p:nvCxnSpPr>
          <p:spPr>
            <a:xfrm rot="5400000">
              <a:off x="5408680" y="3388434"/>
              <a:ext cx="1203209" cy="190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248"/>
            <p:cNvSpPr txBox="1">
              <a:spLocks noChangeArrowheads="1"/>
            </p:cNvSpPr>
            <p:nvPr/>
          </p:nvSpPr>
          <p:spPr bwMode="auto">
            <a:xfrm>
              <a:off x="3786182" y="4357694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A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33" name="テキスト ボックス 249"/>
            <p:cNvSpPr txBox="1">
              <a:spLocks noChangeArrowheads="1"/>
            </p:cNvSpPr>
            <p:nvPr/>
          </p:nvSpPr>
          <p:spPr bwMode="auto">
            <a:xfrm>
              <a:off x="3786183" y="4823061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1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34" name="テキスト ボックス 250"/>
            <p:cNvSpPr txBox="1">
              <a:spLocks noChangeArrowheads="1"/>
            </p:cNvSpPr>
            <p:nvPr/>
          </p:nvSpPr>
          <p:spPr bwMode="auto">
            <a:xfrm>
              <a:off x="3786183" y="5365989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3</a:t>
              </a:r>
              <a:endParaRPr lang="ja-JP" altLang="en-US" sz="1000">
                <a:latin typeface="Calibri" pitchFamily="34" charset="0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ジャパネスク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ジャパネスク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ジャパネスク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1424</TotalTime>
  <Words>1076</Words>
  <Application>Microsoft Office PowerPoint</Application>
  <PresentationFormat>画面に合わせる (4:3)</PresentationFormat>
  <Paragraphs>306</Paragraphs>
  <Slides>19</Slides>
  <Notes>16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ジャパネスク</vt:lpstr>
      <vt:lpstr>SmartDraw</vt:lpstr>
      <vt:lpstr>Video Fingerprinting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Fingerprinting</vt:lpstr>
      <vt:lpstr>Video Fingerprinting</vt:lpstr>
      <vt:lpstr>Video fingerprinting </vt:lpstr>
      <vt:lpstr>Video Fingerprint Project</vt:lpstr>
      <vt:lpstr>Video Fingerprint Project</vt:lpstr>
      <vt:lpstr>Video Fingerprint Project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Fingerprinting Report</dc:title>
  <dc:creator>DANIEL PEREIRA</dc:creator>
  <cp:lastModifiedBy>DANIEL PEREIRA</cp:lastModifiedBy>
  <cp:revision>192</cp:revision>
  <dcterms:created xsi:type="dcterms:W3CDTF">2009-11-06T06:25:55Z</dcterms:created>
  <dcterms:modified xsi:type="dcterms:W3CDTF">2010-05-10T03:39:37Z</dcterms:modified>
</cp:coreProperties>
</file>